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B4D75-C5F3-F185-A2C3-D6375125A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31E0E-2738-BA86-E248-0B68CEC6F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033D8-E7D2-D507-774C-486FD834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2803A-B448-1C79-B18B-56CDD3CD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F308E-BC66-4436-42FF-133CB762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6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8D15-878B-5893-6911-9E33F257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B445C-0545-1334-B0E4-0DC2C579A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D6213-3B0D-9B04-04CD-3FFAB4175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6C530-E633-E48A-F6D3-2A624AC88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F9102-B079-38B0-79E6-42B043DAE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8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8C98E1-3761-40E5-D576-B6490E8E8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B48C7-CF08-47C8-455E-821B7C87D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5C186-F7A0-5D9F-A281-E40471D03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2CD36-AB9F-62CF-D47D-C0A00988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6777D-393C-CEED-B0E1-6EBD6070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8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F18C0-954E-6F5C-2F4F-6FB7BAB71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218EC-7D23-5291-51F4-1E86D8229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67335-9189-6367-9840-075C192D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23C35-62BA-9144-C52A-238630AB7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0283E-207D-2F4B-D879-077A5100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0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CD8D-C741-5B61-0906-C33F65BE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A0E9E-D636-3C71-3F9D-82939376E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D6C63-53CF-A3C0-41ED-40831A4B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8D925-12D9-0777-DD30-5995B7F2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C090A-6F76-ECE6-C5A8-87D649D0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1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84C2-9BF2-D226-8EEF-D60211A7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3E9BC-C84E-BD74-9DC1-AE81DAB9B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2E938-86CF-89AA-B11A-982204022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C977B-93D5-EDE0-AE90-73C31E370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C5974-4FD4-183B-2A4B-C10E0574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DA9A8-C59E-2C5B-4B75-70428767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2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F441-A7FB-ADE9-1A49-A081AED3B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91921-B611-0BC2-23EB-C2316C214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3AF12-D954-57E4-7792-E1C1AA5F7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1C1111-25D4-F1E9-296D-A5A6097A1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7D4CFE-D245-42E7-E620-983469A3F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B47C10-5722-E853-E251-F9C45905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CBC063-4C7B-7EF9-960A-6779F8FE0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8E4D21-E29C-2F51-7DA5-76256872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85BEE-2880-D07A-8EC2-206E70E1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7EAFA-B2CD-D263-C919-555BC4A5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D0ADA-3C69-1B42-E036-5742FF6AF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64920-56B3-2E97-BEC6-37A1B91B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0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EA962-41D6-ADE3-3425-83389355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6DA67-CBD1-9E07-51AF-8DF33553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C30D5-AD65-6509-47D3-14272BD3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9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E74-BE11-F54C-CA7E-6B546E584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05D37-BDF2-80C5-6FD6-90F660FD5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0396D-EB1B-335C-8DF5-3BC77FAAF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52A22-993C-6A5A-A39D-590E74D4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BF5C4-C910-5CED-C4DE-7C1DD9F92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3E439-E07B-919B-486B-EB22E2A3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E095E-9844-10E3-479C-2B300AAB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1FA39B-E6C5-7970-4ECA-28959391A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B0474-8EE0-283E-D38B-77EE91530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43813-9CA6-BD48-3C8F-185BFDCA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9F5FD-1984-AF9A-638A-B831D48C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7F4E1-5300-913F-A572-4CE8CAC3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2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6B438-4014-A96F-D530-CDD8E2B1B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DA990-60B3-C6D1-01C5-5274B301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2BD1C-3D21-7BA7-D692-C0BB9CF87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22547-6628-4E91-9179-55B3C945E84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0E99C-638B-B78E-97B2-60E90A773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A38A6-1D0A-C457-3A78-634C05AC8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C70B-A863-486B-91F4-E86536A35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5245ED-0A08-56A2-05CF-CE923BE6E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538162"/>
            <a:ext cx="102870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31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C8B551-942C-DC52-B22D-BC4C67FC2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81" y="69499"/>
            <a:ext cx="6942966" cy="678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6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B79A-953B-FAB9-9689-1C0E7C8C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Program 1.0 KPJ Ipoh 30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&amp; 31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Oct, 2022</a:t>
            </a:r>
            <a:br>
              <a:rPr lang="en-US" sz="3600" dirty="0">
                <a:latin typeface="Arial Rounded MT Bold" panose="020F0704030504030204" pitchFamily="34" charset="0"/>
              </a:rPr>
            </a:br>
            <a:r>
              <a:rPr lang="en-US" sz="3600" dirty="0">
                <a:latin typeface="Arial Rounded MT Bold" panose="020F0704030504030204" pitchFamily="34" charset="0"/>
              </a:rPr>
              <a:t>20 participants MMHA Trainor </a:t>
            </a:r>
            <a:r>
              <a:rPr lang="en-US" sz="3600" dirty="0" err="1">
                <a:latin typeface="Arial Rounded MT Bold" panose="020F0704030504030204" pitchFamily="34" charset="0"/>
              </a:rPr>
              <a:t>Ms</a:t>
            </a:r>
            <a:r>
              <a:rPr lang="en-US" sz="3600" dirty="0">
                <a:latin typeface="Arial Rounded MT Bold" panose="020F0704030504030204" pitchFamily="34" charset="0"/>
              </a:rPr>
              <a:t> Jen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42A8BE-D239-25EB-F8C3-47CA13B9E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07039"/>
            <a:ext cx="4251016" cy="3188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E1BBF-A1FE-1307-2D19-7F0A16F3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312" y="1807039"/>
            <a:ext cx="3189274" cy="42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08813-6166-1052-F0DC-389B87F8C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37" y="-15276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Program 2.0 KPJ Johor Bahru 5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&amp; 6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Oct, 2022</a:t>
            </a:r>
            <a:br>
              <a:rPr lang="en-US" sz="3200" dirty="0">
                <a:latin typeface="Arial Rounded MT Bold" panose="020F0704030504030204" pitchFamily="34" charset="0"/>
              </a:rPr>
            </a:br>
            <a:r>
              <a:rPr lang="en-US" sz="3200" dirty="0">
                <a:latin typeface="Arial Rounded MT Bold" panose="020F0704030504030204" pitchFamily="34" charset="0"/>
              </a:rPr>
              <a:t>25 participants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MMHA Trainor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 Jen</a:t>
            </a:r>
            <a:endParaRPr 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3F971-A09C-1317-2C83-4780D48F4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37" y="1035780"/>
            <a:ext cx="3466088" cy="2599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8B5084-B31E-E95D-8EB2-E9ABFC82B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780" y="1035780"/>
            <a:ext cx="2163470" cy="4786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988AB-7E0F-4692-2744-A5A8CE933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555" y="993296"/>
            <a:ext cx="5462125" cy="4096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3D6B4C-4C96-1834-97A6-CC529E25A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36" y="3912499"/>
            <a:ext cx="3471483" cy="260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70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0E00-9861-0A6A-8958-83F1211D2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Program 3.0 KPJ </a:t>
            </a:r>
            <a:r>
              <a:rPr lang="en-US" sz="3600" dirty="0" err="1">
                <a:latin typeface="Arial Rounded MT Bold" panose="020F0704030504030204" pitchFamily="34" charset="0"/>
              </a:rPr>
              <a:t>Klang</a:t>
            </a:r>
            <a:r>
              <a:rPr lang="en-US" sz="3600" dirty="0">
                <a:latin typeface="Arial Rounded MT Bold" panose="020F0704030504030204" pitchFamily="34" charset="0"/>
              </a:rPr>
              <a:t> 12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&amp; 13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Oct, 2022</a:t>
            </a:r>
            <a:br>
              <a:rPr lang="en-US" sz="3600" dirty="0">
                <a:latin typeface="Arial Rounded MT Bold" panose="020F0704030504030204" pitchFamily="34" charset="0"/>
              </a:rPr>
            </a:br>
            <a:r>
              <a:rPr lang="en-US" sz="3600" dirty="0">
                <a:latin typeface="Arial Rounded MT Bold" panose="020F0704030504030204" pitchFamily="34" charset="0"/>
              </a:rPr>
              <a:t>Participants 19 MMHA Trainor Puan </a:t>
            </a:r>
            <a:r>
              <a:rPr lang="en-US" sz="3600" dirty="0" err="1">
                <a:latin typeface="Arial Rounded MT Bold" panose="020F0704030504030204" pitchFamily="34" charset="0"/>
              </a:rPr>
              <a:t>Nurhijjah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98955-55F1-2584-4D5B-A3FEC2862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462" y="4141592"/>
            <a:ext cx="2965057" cy="2219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AD9D8D-B17E-FB31-3237-162B4608A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3" y="1268918"/>
            <a:ext cx="4337620" cy="3246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62FC1-06E1-6D6E-0549-DCE7A792E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254" y="1325562"/>
            <a:ext cx="3506550" cy="2629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53F24F-615F-8275-548C-75B620527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525" y="1325562"/>
            <a:ext cx="3506550" cy="262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059F39-E071-12AA-FF0A-44852F325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525" y="4141592"/>
            <a:ext cx="3506550" cy="2629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2AC1D1-DEDC-E0FA-4F48-55741AF9B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596" y="4804154"/>
            <a:ext cx="2608333" cy="19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8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74FF-5526-C46F-81F0-2E58654F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Program 4.0 KPJ Ampang </a:t>
            </a:r>
            <a:r>
              <a:rPr lang="en-US" sz="3200" dirty="0" err="1">
                <a:latin typeface="Arial Rounded MT Bold" panose="020F0704030504030204" pitchFamily="34" charset="0"/>
              </a:rPr>
              <a:t>Puteri,KL</a:t>
            </a:r>
            <a:r>
              <a:rPr lang="en-US" sz="3200" dirty="0">
                <a:latin typeface="Arial Rounded MT Bold" panose="020F0704030504030204" pitchFamily="34" charset="0"/>
              </a:rPr>
              <a:t> </a:t>
            </a:r>
            <a:br>
              <a:rPr lang="en-US" sz="3200" dirty="0">
                <a:latin typeface="Arial Rounded MT Bold" panose="020F0704030504030204" pitchFamily="34" charset="0"/>
              </a:rPr>
            </a:br>
            <a:r>
              <a:rPr lang="en-US" sz="3200" dirty="0">
                <a:latin typeface="Arial Rounded MT Bold" panose="020F0704030504030204" pitchFamily="34" charset="0"/>
              </a:rPr>
              <a:t>26 &amp; 27 Nov, 2022, Participants: 18 pax</a:t>
            </a:r>
            <a:br>
              <a:rPr lang="en-US" sz="3200" dirty="0">
                <a:latin typeface="Arial Rounded MT Bold" panose="020F0704030504030204" pitchFamily="34" charset="0"/>
              </a:rPr>
            </a:br>
            <a:r>
              <a:rPr lang="en-US" sz="3200" dirty="0">
                <a:latin typeface="Arial Rounded MT Bold" panose="020F0704030504030204" pitchFamily="34" charset="0"/>
              </a:rPr>
              <a:t>Trainor: </a:t>
            </a:r>
            <a:r>
              <a:rPr lang="en-US" sz="3200" dirty="0" err="1">
                <a:latin typeface="Arial Rounded MT Bold" panose="020F0704030504030204" pitchFamily="34" charset="0"/>
              </a:rPr>
              <a:t>Pn</a:t>
            </a:r>
            <a:r>
              <a:rPr lang="en-US" sz="3200" dirty="0">
                <a:latin typeface="Arial Rounded MT Bold" panose="020F0704030504030204" pitchFamily="34" charset="0"/>
              </a:rPr>
              <a:t> </a:t>
            </a:r>
            <a:r>
              <a:rPr lang="en-US" sz="3200" dirty="0" err="1">
                <a:latin typeface="Arial Rounded MT Bold" panose="020F0704030504030204" pitchFamily="34" charset="0"/>
              </a:rPr>
              <a:t>Fazlin</a:t>
            </a:r>
            <a:r>
              <a:rPr lang="en-US" sz="3200" dirty="0">
                <a:latin typeface="Arial Rounded MT Bold" panose="020F0704030504030204" pitchFamily="34" charset="0"/>
              </a:rPr>
              <a:t> Badri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A552C-8E74-6F89-63A8-9C53D5A54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90" y="1820707"/>
            <a:ext cx="3911150" cy="2933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F2428-06A4-2974-5D4F-7D1C849B3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208" y="1820707"/>
            <a:ext cx="3911151" cy="29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5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74FF-5526-C46F-81F0-2E58654F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Program 5.0 KPJ Penang </a:t>
            </a:r>
            <a:br>
              <a:rPr lang="en-US" sz="3200" dirty="0">
                <a:latin typeface="Arial Rounded MT Bold" panose="020F0704030504030204" pitchFamily="34" charset="0"/>
              </a:rPr>
            </a:br>
            <a:r>
              <a:rPr lang="en-US" sz="3200" dirty="0">
                <a:latin typeface="Arial Rounded MT Bold" panose="020F0704030504030204" pitchFamily="34" charset="0"/>
              </a:rPr>
              <a:t>7 &amp; 8 Jan, 2023, Participants: 29</a:t>
            </a:r>
            <a:br>
              <a:rPr lang="en-US" sz="3200" dirty="0">
                <a:latin typeface="Arial Rounded MT Bold" panose="020F0704030504030204" pitchFamily="34" charset="0"/>
              </a:rPr>
            </a:br>
            <a:r>
              <a:rPr lang="en-US" sz="3200" dirty="0">
                <a:latin typeface="Arial Rounded MT Bold" panose="020F0704030504030204" pitchFamily="34" charset="0"/>
              </a:rPr>
              <a:t>Trainor: Datin 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8E2E22-A162-43F5-9F04-FB9F4911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21" y="2090133"/>
            <a:ext cx="4703797" cy="2643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6853B3-91F2-AAEE-B784-CA7A99222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90132"/>
            <a:ext cx="5449187" cy="264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72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FD4E7-81A6-E9E6-8C01-2A64E3DC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8638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Summary Phase 1</a:t>
            </a:r>
            <a:br>
              <a:rPr lang="en-US" dirty="0">
                <a:latin typeface="Arial Rounded MT Bold" panose="020F0704030504030204" pitchFamily="34" charset="0"/>
              </a:rPr>
            </a:br>
            <a:br>
              <a:rPr lang="en-US" dirty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>Trained:    111 counselors &amp; teachers</a:t>
            </a: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>Outreach: Over 200,000 school children</a:t>
            </a:r>
            <a:br>
              <a:rPr lang="en-US" sz="4000" dirty="0">
                <a:latin typeface="Arial Rounded MT Bold" panose="020F0704030504030204" pitchFamily="34" charset="0"/>
              </a:rPr>
            </a:b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>Phase 2 (yet to be completed)</a:t>
            </a: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>To be trained : 200 counselors &amp; Teachers</a:t>
            </a:r>
            <a:br>
              <a:rPr lang="en-US" sz="4000" dirty="0">
                <a:latin typeface="Arial Rounded MT Bold" panose="020F0704030504030204" pitchFamily="34" charset="0"/>
              </a:rPr>
            </a:br>
            <a:r>
              <a:rPr lang="en-US" sz="4000" dirty="0">
                <a:latin typeface="Arial Rounded MT Bold" panose="020F0704030504030204" pitchFamily="34" charset="0"/>
              </a:rPr>
              <a:t>Expected outreach: 500,000 </a:t>
            </a:r>
            <a:r>
              <a:rPr lang="en-US" sz="4000">
                <a:latin typeface="Arial Rounded MT Bold" panose="020F0704030504030204" pitchFamily="34" charset="0"/>
              </a:rPr>
              <a:t>school children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5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699151" y="803412"/>
          <a:ext cx="3010758" cy="2240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6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43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74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4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81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7964">
                <a:tc>
                  <a:txBody>
                    <a:bodyPr/>
                    <a:lstStyle/>
                    <a:p>
                      <a:pPr marL="9525" algn="ctr">
                        <a:lnSpc>
                          <a:spcPts val="980"/>
                        </a:lnSpc>
                      </a:pPr>
                      <a:r>
                        <a:rPr sz="500" b="1" spc="-10" dirty="0">
                          <a:latin typeface="Calibri"/>
                          <a:cs typeface="Calibri"/>
                        </a:rPr>
                        <a:t>Mental </a:t>
                      </a:r>
                      <a:r>
                        <a:rPr sz="500" b="1" spc="5" dirty="0">
                          <a:latin typeface="Calibri"/>
                          <a:cs typeface="Calibri"/>
                        </a:rPr>
                        <a:t>Health</a:t>
                      </a:r>
                      <a:r>
                        <a:rPr sz="5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Issue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980"/>
                        </a:lnSpc>
                      </a:pPr>
                      <a:r>
                        <a:rPr sz="500" b="1" dirty="0">
                          <a:latin typeface="Calibri"/>
                          <a:cs typeface="Calibri"/>
                        </a:rPr>
                        <a:t>Depression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500" b="1" dirty="0">
                          <a:latin typeface="Calibri"/>
                          <a:cs typeface="Calibri"/>
                        </a:rPr>
                        <a:t>Anxiety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500" b="1" dirty="0">
                          <a:latin typeface="Calibri"/>
                          <a:cs typeface="Calibri"/>
                        </a:rPr>
                        <a:t>Psychosis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500" b="1" dirty="0">
                          <a:latin typeface="Calibri"/>
                          <a:cs typeface="Calibri"/>
                        </a:rPr>
                        <a:t>Eating</a:t>
                      </a:r>
                      <a:r>
                        <a:rPr sz="5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spc="-5" dirty="0">
                          <a:latin typeface="Calibri"/>
                          <a:cs typeface="Calibri"/>
                        </a:rPr>
                        <a:t>Disorders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500" b="1" spc="-5" dirty="0">
                          <a:latin typeface="Calibri"/>
                          <a:cs typeface="Calibri"/>
                        </a:rPr>
                        <a:t>Suicidal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500" b="1" dirty="0">
                          <a:latin typeface="Calibri"/>
                          <a:cs typeface="Calibri"/>
                        </a:rPr>
                        <a:t>Stress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500" b="1" spc="-10" dirty="0">
                          <a:latin typeface="Calibri"/>
                          <a:cs typeface="Calibri"/>
                        </a:rPr>
                        <a:t>Others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500" b="1" spc="-5" dirty="0">
                          <a:latin typeface="Calibri"/>
                          <a:cs typeface="Calibri"/>
                        </a:rPr>
                        <a:t>Total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965"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500" b="1" spc="-5" dirty="0">
                          <a:latin typeface="Calibri"/>
                          <a:cs typeface="Calibri"/>
                        </a:rPr>
                        <a:t>Number </a:t>
                      </a:r>
                      <a:r>
                        <a:rPr sz="500" b="1" spc="-1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5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b="1" dirty="0">
                          <a:latin typeface="Calibri"/>
                          <a:cs typeface="Calibri"/>
                        </a:rPr>
                        <a:t>Cases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8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500" spc="-5" dirty="0">
                          <a:latin typeface="Calibri"/>
                          <a:cs typeface="Calibri"/>
                        </a:rPr>
                        <a:t>13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8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8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98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5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0"/>
                        </a:lnSpc>
                      </a:pPr>
                      <a:r>
                        <a:rPr sz="500" spc="-5" dirty="0">
                          <a:latin typeface="Calibri"/>
                          <a:cs typeface="Calibri"/>
                        </a:rPr>
                        <a:t>12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980"/>
                        </a:lnSpc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9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980"/>
                        </a:lnSpc>
                      </a:pPr>
                      <a:r>
                        <a:rPr sz="500" b="1" spc="-5" dirty="0">
                          <a:latin typeface="Calibri"/>
                          <a:cs typeface="Calibri"/>
                        </a:rPr>
                        <a:t>42</a:t>
                      </a:r>
                      <a:endParaRPr sz="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4714463" y="425814"/>
            <a:ext cx="2972479" cy="107252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145" defTabSz="586405">
              <a:spcBef>
                <a:spcPts val="67"/>
              </a:spcBef>
            </a:pPr>
            <a:r>
              <a:rPr sz="641" b="1" u="sng" spc="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Mental </a:t>
            </a:r>
            <a:r>
              <a:rPr sz="641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Health </a:t>
            </a:r>
            <a:r>
              <a:rPr sz="641" b="1" u="sng" spc="1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Issues </a:t>
            </a:r>
            <a:r>
              <a:rPr sz="641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Identified </a:t>
            </a:r>
            <a:r>
              <a:rPr sz="641" b="1" u="sng" spc="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During Mental </a:t>
            </a:r>
            <a:r>
              <a:rPr sz="641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Health </a:t>
            </a:r>
            <a:r>
              <a:rPr sz="641" b="1" u="sng" spc="-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First </a:t>
            </a:r>
            <a:r>
              <a:rPr sz="641" b="1" u="sng" spc="-1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Aid </a:t>
            </a:r>
            <a:r>
              <a:rPr sz="641" b="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from </a:t>
            </a:r>
            <a:r>
              <a:rPr sz="641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1/7/22 </a:t>
            </a:r>
            <a:r>
              <a:rPr sz="641" b="1" u="sng" spc="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</a:t>
            </a:r>
            <a:r>
              <a:rPr sz="641" b="1" u="sng" spc="22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41" b="1" u="sng" spc="-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21/3/23</a:t>
            </a:r>
            <a:endParaRPr sz="64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14026" y="2685859"/>
            <a:ext cx="129097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1167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32844" y="2685859"/>
            <a:ext cx="258193" cy="0"/>
          </a:xfrm>
          <a:custGeom>
            <a:avLst/>
            <a:gdLst/>
            <a:ahLst/>
            <a:cxnLst/>
            <a:rect l="l" t="t" r="r" b="b"/>
            <a:pathLst>
              <a:path w="402589">
                <a:moveTo>
                  <a:pt x="0" y="0"/>
                </a:moveTo>
                <a:lnTo>
                  <a:pt x="40233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51664" y="2685859"/>
            <a:ext cx="258193" cy="0"/>
          </a:xfrm>
          <a:custGeom>
            <a:avLst/>
            <a:gdLst/>
            <a:ahLst/>
            <a:cxnLst/>
            <a:rect l="l" t="t" r="r" b="b"/>
            <a:pathLst>
              <a:path w="402589">
                <a:moveTo>
                  <a:pt x="0" y="0"/>
                </a:moveTo>
                <a:lnTo>
                  <a:pt x="40233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08121" y="2685859"/>
            <a:ext cx="1020555" cy="0"/>
          </a:xfrm>
          <a:custGeom>
            <a:avLst/>
            <a:gdLst/>
            <a:ahLst/>
            <a:cxnLst/>
            <a:rect l="l" t="t" r="r" b="b"/>
            <a:pathLst>
              <a:path w="1591310">
                <a:moveTo>
                  <a:pt x="0" y="0"/>
                </a:moveTo>
                <a:lnTo>
                  <a:pt x="159105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77090" y="2685859"/>
            <a:ext cx="513943" cy="0"/>
          </a:xfrm>
          <a:custGeom>
            <a:avLst/>
            <a:gdLst/>
            <a:ahLst/>
            <a:cxnLst/>
            <a:rect l="l" t="t" r="r" b="b"/>
            <a:pathLst>
              <a:path w="801369">
                <a:moveTo>
                  <a:pt x="0" y="0"/>
                </a:moveTo>
                <a:lnTo>
                  <a:pt x="80106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14026" y="2498202"/>
            <a:ext cx="129097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1167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32844" y="2498202"/>
            <a:ext cx="258193" cy="0"/>
          </a:xfrm>
          <a:custGeom>
            <a:avLst/>
            <a:gdLst/>
            <a:ahLst/>
            <a:cxnLst/>
            <a:rect l="l" t="t" r="r" b="b"/>
            <a:pathLst>
              <a:path w="402589">
                <a:moveTo>
                  <a:pt x="0" y="0"/>
                </a:moveTo>
                <a:lnTo>
                  <a:pt x="40233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51664" y="2498202"/>
            <a:ext cx="258193" cy="0"/>
          </a:xfrm>
          <a:custGeom>
            <a:avLst/>
            <a:gdLst/>
            <a:ahLst/>
            <a:cxnLst/>
            <a:rect l="l" t="t" r="r" b="b"/>
            <a:pathLst>
              <a:path w="402589">
                <a:moveTo>
                  <a:pt x="0" y="0"/>
                </a:moveTo>
                <a:lnTo>
                  <a:pt x="40233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08121" y="2498202"/>
            <a:ext cx="1020555" cy="0"/>
          </a:xfrm>
          <a:custGeom>
            <a:avLst/>
            <a:gdLst/>
            <a:ahLst/>
            <a:cxnLst/>
            <a:rect l="l" t="t" r="r" b="b"/>
            <a:pathLst>
              <a:path w="1591310">
                <a:moveTo>
                  <a:pt x="0" y="0"/>
                </a:moveTo>
                <a:lnTo>
                  <a:pt x="159105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77090" y="2498202"/>
            <a:ext cx="513943" cy="0"/>
          </a:xfrm>
          <a:custGeom>
            <a:avLst/>
            <a:gdLst/>
            <a:ahLst/>
            <a:cxnLst/>
            <a:rect l="l" t="t" r="r" b="b"/>
            <a:pathLst>
              <a:path w="801369">
                <a:moveTo>
                  <a:pt x="0" y="0"/>
                </a:moveTo>
                <a:lnTo>
                  <a:pt x="80106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14026" y="2310543"/>
            <a:ext cx="129097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1167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32844" y="2310543"/>
            <a:ext cx="258193" cy="0"/>
          </a:xfrm>
          <a:custGeom>
            <a:avLst/>
            <a:gdLst/>
            <a:ahLst/>
            <a:cxnLst/>
            <a:rect l="l" t="t" r="r" b="b"/>
            <a:pathLst>
              <a:path w="402589">
                <a:moveTo>
                  <a:pt x="0" y="0"/>
                </a:moveTo>
                <a:lnTo>
                  <a:pt x="40233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608121" y="2310543"/>
            <a:ext cx="1401736" cy="0"/>
          </a:xfrm>
          <a:custGeom>
            <a:avLst/>
            <a:gdLst/>
            <a:ahLst/>
            <a:cxnLst/>
            <a:rect l="l" t="t" r="r" b="b"/>
            <a:pathLst>
              <a:path w="2185670">
                <a:moveTo>
                  <a:pt x="0" y="0"/>
                </a:moveTo>
                <a:lnTo>
                  <a:pt x="218541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77090" y="2310543"/>
            <a:ext cx="513943" cy="0"/>
          </a:xfrm>
          <a:custGeom>
            <a:avLst/>
            <a:gdLst/>
            <a:ahLst/>
            <a:cxnLst/>
            <a:rect l="l" t="t" r="r" b="b"/>
            <a:pathLst>
              <a:path w="801369">
                <a:moveTo>
                  <a:pt x="0" y="0"/>
                </a:moveTo>
                <a:lnTo>
                  <a:pt x="80106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514026" y="2122884"/>
            <a:ext cx="129097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1167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32844" y="2122884"/>
            <a:ext cx="258193" cy="0"/>
          </a:xfrm>
          <a:custGeom>
            <a:avLst/>
            <a:gdLst/>
            <a:ahLst/>
            <a:cxnLst/>
            <a:rect l="l" t="t" r="r" b="b"/>
            <a:pathLst>
              <a:path w="402589">
                <a:moveTo>
                  <a:pt x="0" y="0"/>
                </a:moveTo>
                <a:lnTo>
                  <a:pt x="40233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08121" y="2122884"/>
            <a:ext cx="1401736" cy="0"/>
          </a:xfrm>
          <a:custGeom>
            <a:avLst/>
            <a:gdLst/>
            <a:ahLst/>
            <a:cxnLst/>
            <a:rect l="l" t="t" r="r" b="b"/>
            <a:pathLst>
              <a:path w="2185670">
                <a:moveTo>
                  <a:pt x="0" y="0"/>
                </a:moveTo>
                <a:lnTo>
                  <a:pt x="218541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77090" y="2122884"/>
            <a:ext cx="513943" cy="0"/>
          </a:xfrm>
          <a:custGeom>
            <a:avLst/>
            <a:gdLst/>
            <a:ahLst/>
            <a:cxnLst/>
            <a:rect l="l" t="t" r="r" b="b"/>
            <a:pathLst>
              <a:path w="801369">
                <a:moveTo>
                  <a:pt x="0" y="0"/>
                </a:moveTo>
                <a:lnTo>
                  <a:pt x="80106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132844" y="1941090"/>
            <a:ext cx="510278" cy="0"/>
          </a:xfrm>
          <a:custGeom>
            <a:avLst/>
            <a:gdLst/>
            <a:ahLst/>
            <a:cxnLst/>
            <a:rect l="l" t="t" r="r" b="b"/>
            <a:pathLst>
              <a:path w="795654">
                <a:moveTo>
                  <a:pt x="0" y="0"/>
                </a:moveTo>
                <a:lnTo>
                  <a:pt x="795527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608121" y="1941090"/>
            <a:ext cx="1401736" cy="0"/>
          </a:xfrm>
          <a:custGeom>
            <a:avLst/>
            <a:gdLst/>
            <a:ahLst/>
            <a:cxnLst/>
            <a:rect l="l" t="t" r="r" b="b"/>
            <a:pathLst>
              <a:path w="2185670">
                <a:moveTo>
                  <a:pt x="0" y="0"/>
                </a:moveTo>
                <a:lnTo>
                  <a:pt x="2185416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77090" y="1941090"/>
            <a:ext cx="513943" cy="0"/>
          </a:xfrm>
          <a:custGeom>
            <a:avLst/>
            <a:gdLst/>
            <a:ahLst/>
            <a:cxnLst/>
            <a:rect l="l" t="t" r="r" b="b"/>
            <a:pathLst>
              <a:path w="801369">
                <a:moveTo>
                  <a:pt x="0" y="0"/>
                </a:moveTo>
                <a:lnTo>
                  <a:pt x="80106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08121" y="1753432"/>
            <a:ext cx="2035002" cy="0"/>
          </a:xfrm>
          <a:custGeom>
            <a:avLst/>
            <a:gdLst/>
            <a:ahLst/>
            <a:cxnLst/>
            <a:rect l="l" t="t" r="r" b="b"/>
            <a:pathLst>
              <a:path w="3173095">
                <a:moveTo>
                  <a:pt x="0" y="0"/>
                </a:moveTo>
                <a:lnTo>
                  <a:pt x="3172967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77090" y="1753432"/>
            <a:ext cx="513943" cy="0"/>
          </a:xfrm>
          <a:custGeom>
            <a:avLst/>
            <a:gdLst/>
            <a:ahLst/>
            <a:cxnLst/>
            <a:rect l="l" t="t" r="r" b="b"/>
            <a:pathLst>
              <a:path w="801369">
                <a:moveTo>
                  <a:pt x="0" y="0"/>
                </a:moveTo>
                <a:lnTo>
                  <a:pt x="801060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77090" y="1566829"/>
            <a:ext cx="2666231" cy="0"/>
          </a:xfrm>
          <a:custGeom>
            <a:avLst/>
            <a:gdLst/>
            <a:ahLst/>
            <a:cxnLst/>
            <a:rect l="l" t="t" r="r" b="b"/>
            <a:pathLst>
              <a:path w="4157345">
                <a:moveTo>
                  <a:pt x="0" y="0"/>
                </a:moveTo>
                <a:lnTo>
                  <a:pt x="4156908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109653" y="2685860"/>
            <a:ext cx="117286" cy="183260"/>
          </a:xfrm>
          <a:custGeom>
            <a:avLst/>
            <a:gdLst/>
            <a:ahLst/>
            <a:cxnLst/>
            <a:rect l="l" t="t" r="r" b="b"/>
            <a:pathLst>
              <a:path w="182880" h="285750">
                <a:moveTo>
                  <a:pt x="182880" y="0"/>
                </a:moveTo>
                <a:lnTo>
                  <a:pt x="0" y="0"/>
                </a:lnTo>
                <a:lnTo>
                  <a:pt x="0" y="285750"/>
                </a:lnTo>
                <a:lnTo>
                  <a:pt x="182880" y="285750"/>
                </a:lnTo>
                <a:lnTo>
                  <a:pt x="18288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490834" y="1659603"/>
            <a:ext cx="117286" cy="1209517"/>
          </a:xfrm>
          <a:custGeom>
            <a:avLst/>
            <a:gdLst/>
            <a:ahLst/>
            <a:cxnLst/>
            <a:rect l="l" t="t" r="r" b="b"/>
            <a:pathLst>
              <a:path w="182880" h="1885950">
                <a:moveTo>
                  <a:pt x="182880" y="0"/>
                </a:moveTo>
                <a:lnTo>
                  <a:pt x="0" y="0"/>
                </a:lnTo>
                <a:lnTo>
                  <a:pt x="0" y="1885950"/>
                </a:lnTo>
                <a:lnTo>
                  <a:pt x="182880" y="1885950"/>
                </a:lnTo>
                <a:lnTo>
                  <a:pt x="18288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253196" y="2773824"/>
            <a:ext cx="117286" cy="95295"/>
          </a:xfrm>
          <a:custGeom>
            <a:avLst/>
            <a:gdLst/>
            <a:ahLst/>
            <a:cxnLst/>
            <a:rect l="l" t="t" r="r" b="b"/>
            <a:pathLst>
              <a:path w="182879" h="148589">
                <a:moveTo>
                  <a:pt x="182879" y="0"/>
                </a:moveTo>
                <a:lnTo>
                  <a:pt x="0" y="0"/>
                </a:lnTo>
                <a:lnTo>
                  <a:pt x="0" y="148589"/>
                </a:lnTo>
                <a:lnTo>
                  <a:pt x="182879" y="148589"/>
                </a:lnTo>
                <a:lnTo>
                  <a:pt x="182879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28513" y="2404373"/>
            <a:ext cx="123395" cy="465073"/>
          </a:xfrm>
          <a:custGeom>
            <a:avLst/>
            <a:gdLst/>
            <a:ahLst/>
            <a:cxnLst/>
            <a:rect l="l" t="t" r="r" b="b"/>
            <a:pathLst>
              <a:path w="192404" h="725170">
                <a:moveTo>
                  <a:pt x="192024" y="0"/>
                </a:moveTo>
                <a:lnTo>
                  <a:pt x="0" y="0"/>
                </a:lnTo>
                <a:lnTo>
                  <a:pt x="0" y="724661"/>
                </a:lnTo>
                <a:lnTo>
                  <a:pt x="192024" y="724661"/>
                </a:lnTo>
                <a:lnTo>
                  <a:pt x="192024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009694" y="1753432"/>
            <a:ext cx="123395" cy="1115850"/>
          </a:xfrm>
          <a:custGeom>
            <a:avLst/>
            <a:gdLst/>
            <a:ahLst/>
            <a:cxnLst/>
            <a:rect l="l" t="t" r="r" b="b"/>
            <a:pathLst>
              <a:path w="192404" h="1739900">
                <a:moveTo>
                  <a:pt x="192024" y="0"/>
                </a:moveTo>
                <a:lnTo>
                  <a:pt x="0" y="0"/>
                </a:lnTo>
                <a:lnTo>
                  <a:pt x="0" y="1739646"/>
                </a:lnTo>
                <a:lnTo>
                  <a:pt x="192024" y="1739646"/>
                </a:lnTo>
                <a:lnTo>
                  <a:pt x="192024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90875" y="2029055"/>
            <a:ext cx="123395" cy="840146"/>
          </a:xfrm>
          <a:custGeom>
            <a:avLst/>
            <a:gdLst/>
            <a:ahLst/>
            <a:cxnLst/>
            <a:rect l="l" t="t" r="r" b="b"/>
            <a:pathLst>
              <a:path w="192404" h="1310004">
                <a:moveTo>
                  <a:pt x="192024" y="0"/>
                </a:moveTo>
                <a:lnTo>
                  <a:pt x="0" y="0"/>
                </a:lnTo>
                <a:lnTo>
                  <a:pt x="0" y="1309877"/>
                </a:lnTo>
                <a:lnTo>
                  <a:pt x="192024" y="1309877"/>
                </a:lnTo>
                <a:lnTo>
                  <a:pt x="192024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977090" y="2869120"/>
            <a:ext cx="2666231" cy="0"/>
          </a:xfrm>
          <a:custGeom>
            <a:avLst/>
            <a:gdLst/>
            <a:ahLst/>
            <a:cxnLst/>
            <a:rect l="l" t="t" r="r" b="b"/>
            <a:pathLst>
              <a:path w="4157345">
                <a:moveTo>
                  <a:pt x="0" y="0"/>
                </a:moveTo>
                <a:lnTo>
                  <a:pt x="4156908" y="0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10464" y="2748086"/>
            <a:ext cx="41132" cy="86334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defTabSz="586405">
              <a:spcBef>
                <a:spcPts val="58"/>
              </a:spcBef>
            </a:pPr>
            <a:r>
              <a:rPr sz="513" spc="-3" dirty="0">
                <a:solidFill>
                  <a:srgbClr val="404040"/>
                </a:solidFill>
                <a:latin typeface="Calibri"/>
                <a:cs typeface="Calibri"/>
              </a:rPr>
              <a:t>0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91315" y="2654257"/>
            <a:ext cx="41132" cy="86334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defTabSz="586405">
              <a:spcBef>
                <a:spcPts val="58"/>
              </a:spcBef>
            </a:pPr>
            <a:r>
              <a:rPr sz="513" spc="-3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72165" y="2284805"/>
            <a:ext cx="41132" cy="86334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defTabSz="586405">
              <a:spcBef>
                <a:spcPts val="58"/>
              </a:spcBef>
            </a:pPr>
            <a:r>
              <a:rPr sz="513" spc="-3" dirty="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35407" y="1633865"/>
            <a:ext cx="78598" cy="86334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defTabSz="586405">
              <a:spcBef>
                <a:spcPts val="58"/>
              </a:spcBef>
            </a:pPr>
            <a:r>
              <a:rPr sz="513" spc="16" dirty="0">
                <a:solidFill>
                  <a:srgbClr val="404040"/>
                </a:solidFill>
                <a:latin typeface="Calibri"/>
                <a:cs typeface="Calibri"/>
              </a:rPr>
              <a:t>12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33864" y="1915353"/>
            <a:ext cx="41132" cy="86334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defTabSz="586405">
              <a:spcBef>
                <a:spcPts val="58"/>
              </a:spcBef>
            </a:pPr>
            <a:r>
              <a:rPr sz="513" spc="-3" dirty="0">
                <a:solidFill>
                  <a:srgbClr val="404040"/>
                </a:solidFill>
                <a:latin typeface="Calibri"/>
                <a:cs typeface="Calibri"/>
              </a:rPr>
              <a:t>9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901411" y="2824323"/>
            <a:ext cx="35023" cy="71998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417" spc="-3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41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01411" y="2636665"/>
            <a:ext cx="35023" cy="71998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417" spc="-3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endParaRPr sz="41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901411" y="2454870"/>
            <a:ext cx="288329" cy="202226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417" spc="-3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endParaRPr sz="417">
              <a:solidFill>
                <a:prstClr val="black"/>
              </a:solidFill>
              <a:latin typeface="Calibri"/>
              <a:cs typeface="Calibri"/>
            </a:endParaRPr>
          </a:p>
          <a:p>
            <a:pPr marR="3258" algn="r" defTabSz="586405">
              <a:spcBef>
                <a:spcPts val="375"/>
              </a:spcBef>
            </a:pPr>
            <a:r>
              <a:rPr sz="513" spc="-3" dirty="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901411" y="2079554"/>
            <a:ext cx="35023" cy="26641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417" spc="-3" dirty="0">
                <a:solidFill>
                  <a:srgbClr val="595959"/>
                </a:solidFill>
                <a:latin typeface="Calibri"/>
                <a:cs typeface="Calibri"/>
              </a:rPr>
              <a:t>8</a:t>
            </a:r>
            <a:endParaRPr sz="417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/>
            <a:endParaRPr sz="513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53"/>
              </a:spcBef>
            </a:pPr>
            <a:r>
              <a:rPr sz="417" spc="-3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endParaRPr sz="41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874671" y="1710102"/>
            <a:ext cx="67195" cy="249611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417" spc="16" dirty="0">
                <a:solidFill>
                  <a:srgbClr val="595959"/>
                </a:solidFill>
                <a:latin typeface="Calibri"/>
                <a:cs typeface="Calibri"/>
              </a:rPr>
              <a:t>12</a:t>
            </a:r>
            <a:endParaRPr sz="417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2"/>
              </a:spcBef>
            </a:pPr>
            <a:endParaRPr sz="737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/>
            <a:r>
              <a:rPr sz="417" spc="16" dirty="0">
                <a:solidFill>
                  <a:srgbClr val="595959"/>
                </a:solidFill>
                <a:latin typeface="Calibri"/>
                <a:cs typeface="Calibri"/>
              </a:rPr>
              <a:t>10</a:t>
            </a:r>
            <a:endParaRPr sz="41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874671" y="1522443"/>
            <a:ext cx="67195" cy="71998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defTabSz="586405">
              <a:spcBef>
                <a:spcPts val="61"/>
              </a:spcBef>
            </a:pPr>
            <a:r>
              <a:rPr sz="417" spc="16" dirty="0">
                <a:solidFill>
                  <a:srgbClr val="595959"/>
                </a:solidFill>
                <a:latin typeface="Calibri"/>
                <a:cs typeface="Calibri"/>
              </a:rPr>
              <a:t>14</a:t>
            </a:r>
            <a:endParaRPr sz="41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020789" y="2894694"/>
            <a:ext cx="1040917" cy="86334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defTabSz="586405">
              <a:spcBef>
                <a:spcPts val="58"/>
              </a:spcBef>
              <a:tabLst>
                <a:tab pos="428808" algn="l"/>
                <a:tab pos="783909" algn="l"/>
              </a:tabLst>
            </a:pPr>
            <a:r>
              <a:rPr sz="513" spc="-6" dirty="0">
                <a:solidFill>
                  <a:srgbClr val="595959"/>
                </a:solidFill>
                <a:latin typeface="Calibri"/>
                <a:cs typeface="Calibri"/>
              </a:rPr>
              <a:t>Depression	</a:t>
            </a:r>
            <a:r>
              <a:rPr sz="513" spc="-3" dirty="0">
                <a:solidFill>
                  <a:srgbClr val="595959"/>
                </a:solidFill>
                <a:latin typeface="Calibri"/>
                <a:cs typeface="Calibri"/>
              </a:rPr>
              <a:t>Anxiety	</a:t>
            </a:r>
            <a:r>
              <a:rPr sz="513" spc="-6" dirty="0">
                <a:solidFill>
                  <a:srgbClr val="595959"/>
                </a:solidFill>
                <a:latin typeface="Calibri"/>
                <a:cs typeface="Calibri"/>
              </a:rPr>
              <a:t>Psychosis</a:t>
            </a:r>
            <a:endParaRPr sz="5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185096" y="2890004"/>
            <a:ext cx="256157" cy="17070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R="3258" indent="43166" defTabSz="586405">
              <a:lnSpc>
                <a:spcPct val="105000"/>
              </a:lnSpc>
              <a:spcBef>
                <a:spcPts val="64"/>
              </a:spcBef>
            </a:pPr>
            <a:r>
              <a:rPr sz="513" spc="-3" dirty="0">
                <a:solidFill>
                  <a:srgbClr val="595959"/>
                </a:solidFill>
                <a:latin typeface="Calibri"/>
                <a:cs typeface="Calibri"/>
              </a:rPr>
              <a:t>Eating  </a:t>
            </a:r>
            <a:r>
              <a:rPr sz="513" spc="6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513" spc="-29" dirty="0">
                <a:solidFill>
                  <a:srgbClr val="595959"/>
                </a:solidFill>
                <a:latin typeface="Calibri"/>
                <a:cs typeface="Calibri"/>
              </a:rPr>
              <a:t>i</a:t>
            </a:r>
            <a:r>
              <a:rPr sz="513" spc="2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513" spc="-42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513" spc="3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513" spc="6" dirty="0">
                <a:solidFill>
                  <a:srgbClr val="595959"/>
                </a:solidFill>
                <a:latin typeface="Calibri"/>
                <a:cs typeface="Calibri"/>
              </a:rPr>
              <a:t>d</a:t>
            </a:r>
            <a:r>
              <a:rPr sz="513" spc="-26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513" spc="3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513" spc="-3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5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590899" y="2894694"/>
            <a:ext cx="210953" cy="86334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defTabSz="586405">
              <a:spcBef>
                <a:spcPts val="58"/>
              </a:spcBef>
            </a:pPr>
            <a:r>
              <a:rPr sz="513" spc="-3" dirty="0">
                <a:solidFill>
                  <a:srgbClr val="595959"/>
                </a:solidFill>
                <a:latin typeface="Calibri"/>
                <a:cs typeface="Calibri"/>
              </a:rPr>
              <a:t>Suicidal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993623" y="2894694"/>
            <a:ext cx="162491" cy="86334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defTabSz="586405">
              <a:spcBef>
                <a:spcPts val="58"/>
              </a:spcBef>
            </a:pPr>
            <a:r>
              <a:rPr sz="513" spc="-6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513" spc="10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513" spc="3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513" spc="-26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513" spc="-19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r>
              <a:rPr sz="513" spc="-3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363594" y="2894694"/>
            <a:ext cx="186111" cy="86334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defTabSz="586405">
              <a:spcBef>
                <a:spcPts val="58"/>
              </a:spcBef>
            </a:pPr>
            <a:r>
              <a:rPr sz="513" spc="-22" dirty="0">
                <a:solidFill>
                  <a:srgbClr val="595959"/>
                </a:solidFill>
                <a:latin typeface="Calibri"/>
                <a:cs typeface="Calibri"/>
              </a:rPr>
              <a:t>O</a:t>
            </a:r>
            <a:r>
              <a:rPr sz="513" spc="10" dirty="0">
                <a:solidFill>
                  <a:srgbClr val="595959"/>
                </a:solidFill>
                <a:latin typeface="Calibri"/>
                <a:cs typeface="Calibri"/>
              </a:rPr>
              <a:t>t</a:t>
            </a:r>
            <a:r>
              <a:rPr sz="513" spc="6" dirty="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sz="513" spc="-26" dirty="0">
                <a:solidFill>
                  <a:srgbClr val="595959"/>
                </a:solidFill>
                <a:latin typeface="Calibri"/>
                <a:cs typeface="Calibri"/>
              </a:rPr>
              <a:t>e</a:t>
            </a:r>
            <a:r>
              <a:rPr sz="513" spc="3" dirty="0">
                <a:solidFill>
                  <a:srgbClr val="595959"/>
                </a:solidFill>
                <a:latin typeface="Calibri"/>
                <a:cs typeface="Calibri"/>
              </a:rPr>
              <a:t>r</a:t>
            </a:r>
            <a:r>
              <a:rPr sz="513" spc="-3" dirty="0">
                <a:solidFill>
                  <a:srgbClr val="595959"/>
                </a:solidFill>
                <a:latin typeface="Calibri"/>
                <a:cs typeface="Calibri"/>
              </a:rPr>
              <a:t>s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767397" y="2048089"/>
            <a:ext cx="78932" cy="341271"/>
          </a:xfrm>
          <a:prstGeom prst="rect">
            <a:avLst/>
          </a:prstGeom>
        </p:spPr>
        <p:txBody>
          <a:bodyPr vert="vert270" wrap="square" lIns="0" tIns="4480" rIns="0" bIns="0" rtlCol="0">
            <a:spAutoFit/>
          </a:bodyPr>
          <a:lstStyle/>
          <a:p>
            <a:pPr marL="8145" defTabSz="586405">
              <a:spcBef>
                <a:spcPts val="35"/>
              </a:spcBef>
            </a:pPr>
            <a:r>
              <a:rPr sz="513" b="1" spc="-6" dirty="0">
                <a:solidFill>
                  <a:srgbClr val="595959"/>
                </a:solidFill>
                <a:latin typeface="Calibri"/>
                <a:cs typeface="Calibri"/>
              </a:rPr>
              <a:t>No. </a:t>
            </a:r>
            <a:r>
              <a:rPr sz="513" b="1" spc="-3" dirty="0">
                <a:solidFill>
                  <a:srgbClr val="595959"/>
                </a:solidFill>
                <a:latin typeface="Calibri"/>
                <a:cs typeface="Calibri"/>
              </a:rPr>
              <a:t>of</a:t>
            </a:r>
            <a:r>
              <a:rPr sz="513" b="1" spc="-5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513" b="1" spc="-6" dirty="0">
                <a:solidFill>
                  <a:srgbClr val="595959"/>
                </a:solidFill>
                <a:latin typeface="Calibri"/>
                <a:cs typeface="Calibri"/>
              </a:rPr>
              <a:t>Cases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029766" y="3070625"/>
            <a:ext cx="573400" cy="86334"/>
          </a:xfrm>
          <a:prstGeom prst="rect">
            <a:avLst/>
          </a:prstGeom>
        </p:spPr>
        <p:txBody>
          <a:bodyPr vert="horz" wrap="square" lIns="0" tIns="7330" rIns="0" bIns="0" rtlCol="0">
            <a:spAutoFit/>
          </a:bodyPr>
          <a:lstStyle/>
          <a:p>
            <a:pPr defTabSz="586405">
              <a:spcBef>
                <a:spcPts val="58"/>
              </a:spcBef>
            </a:pPr>
            <a:r>
              <a:rPr sz="513" b="1" dirty="0">
                <a:solidFill>
                  <a:srgbClr val="595959"/>
                </a:solidFill>
                <a:latin typeface="Calibri"/>
                <a:cs typeface="Calibri"/>
              </a:rPr>
              <a:t>Mental Health</a:t>
            </a:r>
            <a:r>
              <a:rPr sz="513" b="1" spc="-61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513" b="1" spc="-6" dirty="0">
                <a:solidFill>
                  <a:srgbClr val="595959"/>
                </a:solidFill>
                <a:latin typeface="Calibri"/>
                <a:cs typeface="Calibri"/>
              </a:rPr>
              <a:t>Issues</a:t>
            </a:r>
            <a:endParaRPr sz="5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398178" y="1282006"/>
            <a:ext cx="1621241" cy="351252"/>
          </a:xfrm>
          <a:prstGeom prst="rect">
            <a:avLst/>
          </a:prstGeom>
        </p:spPr>
        <p:txBody>
          <a:bodyPr vert="horz" wrap="square" lIns="0" tIns="6923" rIns="0" bIns="0" rtlCol="0">
            <a:spAutoFit/>
          </a:bodyPr>
          <a:lstStyle/>
          <a:p>
            <a:pPr marR="3258" indent="146601" defTabSz="586405">
              <a:lnSpc>
                <a:spcPct val="102000"/>
              </a:lnSpc>
              <a:spcBef>
                <a:spcPts val="55"/>
              </a:spcBef>
            </a:pPr>
            <a:r>
              <a:rPr sz="641" b="1" spc="3" dirty="0">
                <a:solidFill>
                  <a:srgbClr val="595959"/>
                </a:solidFill>
                <a:latin typeface="Calibri"/>
                <a:cs typeface="Calibri"/>
              </a:rPr>
              <a:t>Mental </a:t>
            </a:r>
            <a:r>
              <a:rPr sz="641" b="1" dirty="0">
                <a:solidFill>
                  <a:srgbClr val="595959"/>
                </a:solidFill>
                <a:latin typeface="Calibri"/>
                <a:cs typeface="Calibri"/>
              </a:rPr>
              <a:t>Health </a:t>
            </a:r>
            <a:r>
              <a:rPr sz="641" b="1" spc="13" dirty="0">
                <a:solidFill>
                  <a:srgbClr val="595959"/>
                </a:solidFill>
                <a:latin typeface="Calibri"/>
                <a:cs typeface="Calibri"/>
              </a:rPr>
              <a:t>Issues </a:t>
            </a:r>
            <a:r>
              <a:rPr sz="641" b="1" dirty="0">
                <a:solidFill>
                  <a:srgbClr val="595959"/>
                </a:solidFill>
                <a:latin typeface="Calibri"/>
                <a:cs typeface="Calibri"/>
              </a:rPr>
              <a:t>Identified </a:t>
            </a:r>
            <a:r>
              <a:rPr sz="641" b="1" spc="3" dirty="0">
                <a:solidFill>
                  <a:srgbClr val="595959"/>
                </a:solidFill>
                <a:latin typeface="Calibri"/>
                <a:cs typeface="Calibri"/>
              </a:rPr>
              <a:t>During  Mental </a:t>
            </a:r>
            <a:r>
              <a:rPr sz="641" b="1" dirty="0">
                <a:solidFill>
                  <a:srgbClr val="595959"/>
                </a:solidFill>
                <a:latin typeface="Calibri"/>
                <a:cs typeface="Calibri"/>
              </a:rPr>
              <a:t>Health </a:t>
            </a:r>
            <a:r>
              <a:rPr sz="641" b="1" spc="-6" dirty="0">
                <a:solidFill>
                  <a:srgbClr val="595959"/>
                </a:solidFill>
                <a:latin typeface="Calibri"/>
                <a:cs typeface="Calibri"/>
              </a:rPr>
              <a:t>First </a:t>
            </a:r>
            <a:r>
              <a:rPr sz="641" b="1" spc="-16" dirty="0">
                <a:solidFill>
                  <a:srgbClr val="595959"/>
                </a:solidFill>
                <a:latin typeface="Calibri"/>
                <a:cs typeface="Calibri"/>
              </a:rPr>
              <a:t>Aid </a:t>
            </a:r>
            <a:r>
              <a:rPr sz="641" b="1" dirty="0">
                <a:solidFill>
                  <a:srgbClr val="595959"/>
                </a:solidFill>
                <a:latin typeface="Calibri"/>
                <a:cs typeface="Calibri"/>
              </a:rPr>
              <a:t>from </a:t>
            </a:r>
            <a:r>
              <a:rPr sz="641" b="1" spc="-3" dirty="0">
                <a:solidFill>
                  <a:srgbClr val="595959"/>
                </a:solidFill>
                <a:latin typeface="Calibri"/>
                <a:cs typeface="Calibri"/>
              </a:rPr>
              <a:t>1/7/22 </a:t>
            </a:r>
            <a:r>
              <a:rPr sz="641" b="1" spc="3" dirty="0">
                <a:solidFill>
                  <a:srgbClr val="595959"/>
                </a:solidFill>
                <a:latin typeface="Calibri"/>
                <a:cs typeface="Calibri"/>
              </a:rPr>
              <a:t>to</a:t>
            </a:r>
            <a:r>
              <a:rPr sz="641" b="1" spc="3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641" b="1" spc="-3" dirty="0">
                <a:solidFill>
                  <a:srgbClr val="595959"/>
                </a:solidFill>
                <a:latin typeface="Calibri"/>
                <a:cs typeface="Calibri"/>
              </a:rPr>
              <a:t>21/3/23</a:t>
            </a:r>
            <a:endParaRPr sz="64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3616" defTabSz="586405">
              <a:spcBef>
                <a:spcPts val="465"/>
              </a:spcBef>
            </a:pPr>
            <a:r>
              <a:rPr sz="513" spc="16" dirty="0">
                <a:solidFill>
                  <a:srgbClr val="404040"/>
                </a:solidFill>
                <a:latin typeface="Calibri"/>
                <a:cs typeface="Calibri"/>
              </a:rPr>
              <a:t>13</a:t>
            </a:r>
            <a:endParaRPr sz="5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05015" y="1249101"/>
            <a:ext cx="3002615" cy="1988168"/>
          </a:xfrm>
          <a:custGeom>
            <a:avLst/>
            <a:gdLst/>
            <a:ahLst/>
            <a:cxnLst/>
            <a:rect l="l" t="t" r="r" b="b"/>
            <a:pathLst>
              <a:path w="4681855" h="3100070">
                <a:moveTo>
                  <a:pt x="0" y="0"/>
                </a:moveTo>
                <a:lnTo>
                  <a:pt x="4681726" y="0"/>
                </a:lnTo>
                <a:lnTo>
                  <a:pt x="4681726" y="3099815"/>
                </a:lnTo>
                <a:lnTo>
                  <a:pt x="0" y="3099815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206282" y="4062766"/>
            <a:ext cx="206473" cy="699646"/>
          </a:xfrm>
          <a:custGeom>
            <a:avLst/>
            <a:gdLst/>
            <a:ahLst/>
            <a:cxnLst/>
            <a:rect l="l" t="t" r="r" b="b"/>
            <a:pathLst>
              <a:path w="321945" h="1090929">
                <a:moveTo>
                  <a:pt x="0" y="0"/>
                </a:moveTo>
                <a:lnTo>
                  <a:pt x="0" y="1090844"/>
                </a:lnTo>
                <a:lnTo>
                  <a:pt x="321532" y="48463"/>
                </a:lnTo>
                <a:lnTo>
                  <a:pt x="269119" y="33718"/>
                </a:lnTo>
                <a:lnTo>
                  <a:pt x="216102" y="21619"/>
                </a:lnTo>
                <a:lnTo>
                  <a:pt x="162582" y="12183"/>
                </a:lnTo>
                <a:lnTo>
                  <a:pt x="108657" y="5425"/>
                </a:lnTo>
                <a:lnTo>
                  <a:pt x="54430" y="1358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206282" y="4093847"/>
            <a:ext cx="700054" cy="1104855"/>
          </a:xfrm>
          <a:custGeom>
            <a:avLst/>
            <a:gdLst/>
            <a:ahLst/>
            <a:cxnLst/>
            <a:rect l="l" t="t" r="r" b="b"/>
            <a:pathLst>
              <a:path w="1091564" h="1722754">
                <a:moveTo>
                  <a:pt x="321532" y="0"/>
                </a:moveTo>
                <a:lnTo>
                  <a:pt x="0" y="1042382"/>
                </a:lnTo>
                <a:lnTo>
                  <a:pt x="852857" y="1722513"/>
                </a:lnTo>
                <a:lnTo>
                  <a:pt x="883767" y="1681835"/>
                </a:lnTo>
                <a:lnTo>
                  <a:pt x="912692" y="1639824"/>
                </a:lnTo>
                <a:lnTo>
                  <a:pt x="939594" y="1596555"/>
                </a:lnTo>
                <a:lnTo>
                  <a:pt x="964433" y="1552100"/>
                </a:lnTo>
                <a:lnTo>
                  <a:pt x="987170" y="1506535"/>
                </a:lnTo>
                <a:lnTo>
                  <a:pt x="1007767" y="1459933"/>
                </a:lnTo>
                <a:lnTo>
                  <a:pt x="1026183" y="1412369"/>
                </a:lnTo>
                <a:lnTo>
                  <a:pt x="1042381" y="1363915"/>
                </a:lnTo>
                <a:lnTo>
                  <a:pt x="1055688" y="1317170"/>
                </a:lnTo>
                <a:lnTo>
                  <a:pt x="1066831" y="1270327"/>
                </a:lnTo>
                <a:lnTo>
                  <a:pt x="1075840" y="1223442"/>
                </a:lnTo>
                <a:lnTo>
                  <a:pt x="1082745" y="1176570"/>
                </a:lnTo>
                <a:lnTo>
                  <a:pt x="1087573" y="1129766"/>
                </a:lnTo>
                <a:lnTo>
                  <a:pt x="1090356" y="1083087"/>
                </a:lnTo>
                <a:lnTo>
                  <a:pt x="1091121" y="1036587"/>
                </a:lnTo>
                <a:lnTo>
                  <a:pt x="1089899" y="990321"/>
                </a:lnTo>
                <a:lnTo>
                  <a:pt x="1086719" y="944347"/>
                </a:lnTo>
                <a:lnTo>
                  <a:pt x="1081609" y="898717"/>
                </a:lnTo>
                <a:lnTo>
                  <a:pt x="1074600" y="853490"/>
                </a:lnTo>
                <a:lnTo>
                  <a:pt x="1065720" y="808718"/>
                </a:lnTo>
                <a:lnTo>
                  <a:pt x="1054999" y="764459"/>
                </a:lnTo>
                <a:lnTo>
                  <a:pt x="1042466" y="720767"/>
                </a:lnTo>
                <a:lnTo>
                  <a:pt x="1028151" y="677699"/>
                </a:lnTo>
                <a:lnTo>
                  <a:pt x="1012082" y="635308"/>
                </a:lnTo>
                <a:lnTo>
                  <a:pt x="994290" y="593652"/>
                </a:lnTo>
                <a:lnTo>
                  <a:pt x="974803" y="552785"/>
                </a:lnTo>
                <a:lnTo>
                  <a:pt x="953650" y="512762"/>
                </a:lnTo>
                <a:lnTo>
                  <a:pt x="930862" y="473640"/>
                </a:lnTo>
                <a:lnTo>
                  <a:pt x="906466" y="435473"/>
                </a:lnTo>
                <a:lnTo>
                  <a:pt x="880493" y="398317"/>
                </a:lnTo>
                <a:lnTo>
                  <a:pt x="852973" y="362227"/>
                </a:lnTo>
                <a:lnTo>
                  <a:pt x="823933" y="327260"/>
                </a:lnTo>
                <a:lnTo>
                  <a:pt x="793403" y="293470"/>
                </a:lnTo>
                <a:lnTo>
                  <a:pt x="761414" y="260912"/>
                </a:lnTo>
                <a:lnTo>
                  <a:pt x="727993" y="229643"/>
                </a:lnTo>
                <a:lnTo>
                  <a:pt x="693171" y="199718"/>
                </a:lnTo>
                <a:lnTo>
                  <a:pt x="656977" y="171191"/>
                </a:lnTo>
                <a:lnTo>
                  <a:pt x="619439" y="144119"/>
                </a:lnTo>
                <a:lnTo>
                  <a:pt x="580588" y="118557"/>
                </a:lnTo>
                <a:lnTo>
                  <a:pt x="540452" y="94561"/>
                </a:lnTo>
                <a:lnTo>
                  <a:pt x="499061" y="72185"/>
                </a:lnTo>
                <a:lnTo>
                  <a:pt x="456444" y="51486"/>
                </a:lnTo>
                <a:lnTo>
                  <a:pt x="412631" y="32518"/>
                </a:lnTo>
                <a:lnTo>
                  <a:pt x="367650" y="15337"/>
                </a:lnTo>
                <a:lnTo>
                  <a:pt x="321532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206282" y="4093847"/>
            <a:ext cx="700054" cy="1104855"/>
          </a:xfrm>
          <a:custGeom>
            <a:avLst/>
            <a:gdLst/>
            <a:ahLst/>
            <a:cxnLst/>
            <a:rect l="l" t="t" r="r" b="b"/>
            <a:pathLst>
              <a:path w="1091564" h="1722754">
                <a:moveTo>
                  <a:pt x="321531" y="0"/>
                </a:moveTo>
                <a:lnTo>
                  <a:pt x="367650" y="15337"/>
                </a:lnTo>
                <a:lnTo>
                  <a:pt x="412630" y="32518"/>
                </a:lnTo>
                <a:lnTo>
                  <a:pt x="456444" y="51486"/>
                </a:lnTo>
                <a:lnTo>
                  <a:pt x="499060" y="72185"/>
                </a:lnTo>
                <a:lnTo>
                  <a:pt x="540451" y="94561"/>
                </a:lnTo>
                <a:lnTo>
                  <a:pt x="580587" y="118557"/>
                </a:lnTo>
                <a:lnTo>
                  <a:pt x="619438" y="144119"/>
                </a:lnTo>
                <a:lnTo>
                  <a:pt x="656976" y="171191"/>
                </a:lnTo>
                <a:lnTo>
                  <a:pt x="693171" y="199717"/>
                </a:lnTo>
                <a:lnTo>
                  <a:pt x="727993" y="229643"/>
                </a:lnTo>
                <a:lnTo>
                  <a:pt x="761413" y="260912"/>
                </a:lnTo>
                <a:lnTo>
                  <a:pt x="793403" y="293469"/>
                </a:lnTo>
                <a:lnTo>
                  <a:pt x="823932" y="327260"/>
                </a:lnTo>
                <a:lnTo>
                  <a:pt x="852972" y="362227"/>
                </a:lnTo>
                <a:lnTo>
                  <a:pt x="880493" y="398316"/>
                </a:lnTo>
                <a:lnTo>
                  <a:pt x="906466" y="435472"/>
                </a:lnTo>
                <a:lnTo>
                  <a:pt x="930861" y="473639"/>
                </a:lnTo>
                <a:lnTo>
                  <a:pt x="953650" y="512761"/>
                </a:lnTo>
                <a:lnTo>
                  <a:pt x="974802" y="552784"/>
                </a:lnTo>
                <a:lnTo>
                  <a:pt x="994289" y="593651"/>
                </a:lnTo>
                <a:lnTo>
                  <a:pt x="1012082" y="635308"/>
                </a:lnTo>
                <a:lnTo>
                  <a:pt x="1028151" y="677698"/>
                </a:lnTo>
                <a:lnTo>
                  <a:pt x="1042466" y="720767"/>
                </a:lnTo>
                <a:lnTo>
                  <a:pt x="1054999" y="764458"/>
                </a:lnTo>
                <a:lnTo>
                  <a:pt x="1065720" y="808718"/>
                </a:lnTo>
                <a:lnTo>
                  <a:pt x="1074599" y="853489"/>
                </a:lnTo>
                <a:lnTo>
                  <a:pt x="1081609" y="898717"/>
                </a:lnTo>
                <a:lnTo>
                  <a:pt x="1086718" y="944346"/>
                </a:lnTo>
                <a:lnTo>
                  <a:pt x="1089899" y="990321"/>
                </a:lnTo>
                <a:lnTo>
                  <a:pt x="1091121" y="1036586"/>
                </a:lnTo>
                <a:lnTo>
                  <a:pt x="1090356" y="1083086"/>
                </a:lnTo>
                <a:lnTo>
                  <a:pt x="1087573" y="1129765"/>
                </a:lnTo>
                <a:lnTo>
                  <a:pt x="1082745" y="1176569"/>
                </a:lnTo>
                <a:lnTo>
                  <a:pt x="1075840" y="1223441"/>
                </a:lnTo>
                <a:lnTo>
                  <a:pt x="1066831" y="1270326"/>
                </a:lnTo>
                <a:lnTo>
                  <a:pt x="1055688" y="1317169"/>
                </a:lnTo>
                <a:lnTo>
                  <a:pt x="1042382" y="1363914"/>
                </a:lnTo>
                <a:lnTo>
                  <a:pt x="1026183" y="1412368"/>
                </a:lnTo>
                <a:lnTo>
                  <a:pt x="1007766" y="1459932"/>
                </a:lnTo>
                <a:lnTo>
                  <a:pt x="987170" y="1506534"/>
                </a:lnTo>
                <a:lnTo>
                  <a:pt x="964432" y="1552099"/>
                </a:lnTo>
                <a:lnTo>
                  <a:pt x="939593" y="1596554"/>
                </a:lnTo>
                <a:lnTo>
                  <a:pt x="912692" y="1639823"/>
                </a:lnTo>
                <a:lnTo>
                  <a:pt x="883766" y="1681834"/>
                </a:lnTo>
                <a:lnTo>
                  <a:pt x="852857" y="1722513"/>
                </a:lnTo>
                <a:lnTo>
                  <a:pt x="0" y="1042382"/>
                </a:lnTo>
                <a:lnTo>
                  <a:pt x="321531" y="0"/>
                </a:lnTo>
                <a:close/>
              </a:path>
            </a:pathLst>
          </a:custGeom>
          <a:ln w="137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206282" y="4762358"/>
            <a:ext cx="547337" cy="436566"/>
          </a:xfrm>
          <a:custGeom>
            <a:avLst/>
            <a:gdLst/>
            <a:ahLst/>
            <a:cxnLst/>
            <a:rect l="l" t="t" r="r" b="b"/>
            <a:pathLst>
              <a:path w="853439" h="680720">
                <a:moveTo>
                  <a:pt x="0" y="0"/>
                </a:moveTo>
                <a:lnTo>
                  <a:pt x="852855" y="680129"/>
                </a:lnTo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206282" y="4762358"/>
            <a:ext cx="547337" cy="436566"/>
          </a:xfrm>
          <a:custGeom>
            <a:avLst/>
            <a:gdLst/>
            <a:ahLst/>
            <a:cxnLst/>
            <a:rect l="l" t="t" r="r" b="b"/>
            <a:pathLst>
              <a:path w="853439" h="680720">
                <a:moveTo>
                  <a:pt x="852856" y="680129"/>
                </a:moveTo>
                <a:lnTo>
                  <a:pt x="0" y="0"/>
                </a:lnTo>
              </a:path>
            </a:pathLst>
          </a:custGeom>
          <a:ln w="137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206282" y="4762358"/>
            <a:ext cx="547337" cy="513128"/>
          </a:xfrm>
          <a:custGeom>
            <a:avLst/>
            <a:gdLst/>
            <a:ahLst/>
            <a:cxnLst/>
            <a:rect l="l" t="t" r="r" b="b"/>
            <a:pathLst>
              <a:path w="853439" h="800100">
                <a:moveTo>
                  <a:pt x="0" y="0"/>
                </a:moveTo>
                <a:lnTo>
                  <a:pt x="741961" y="799645"/>
                </a:lnTo>
                <a:lnTo>
                  <a:pt x="771348" y="771337"/>
                </a:lnTo>
                <a:lnTo>
                  <a:pt x="799645" y="741961"/>
                </a:lnTo>
                <a:lnTo>
                  <a:pt x="826824" y="711548"/>
                </a:lnTo>
                <a:lnTo>
                  <a:pt x="852855" y="68012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206282" y="4762358"/>
            <a:ext cx="547337" cy="513128"/>
          </a:xfrm>
          <a:custGeom>
            <a:avLst/>
            <a:gdLst/>
            <a:ahLst/>
            <a:cxnLst/>
            <a:rect l="l" t="t" r="r" b="b"/>
            <a:pathLst>
              <a:path w="853439" h="800100">
                <a:moveTo>
                  <a:pt x="852856" y="680129"/>
                </a:moveTo>
                <a:lnTo>
                  <a:pt x="826824" y="711548"/>
                </a:lnTo>
                <a:lnTo>
                  <a:pt x="799645" y="741961"/>
                </a:lnTo>
                <a:lnTo>
                  <a:pt x="771348" y="771337"/>
                </a:lnTo>
                <a:lnTo>
                  <a:pt x="741962" y="799644"/>
                </a:lnTo>
                <a:lnTo>
                  <a:pt x="0" y="0"/>
                </a:lnTo>
                <a:lnTo>
                  <a:pt x="852856" y="680129"/>
                </a:lnTo>
                <a:close/>
              </a:path>
            </a:pathLst>
          </a:custGeom>
          <a:ln w="137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206282" y="4762358"/>
            <a:ext cx="476069" cy="699646"/>
          </a:xfrm>
          <a:custGeom>
            <a:avLst/>
            <a:gdLst/>
            <a:ahLst/>
            <a:cxnLst/>
            <a:rect l="l" t="t" r="r" b="b"/>
            <a:pathLst>
              <a:path w="742314" h="1090929">
                <a:moveTo>
                  <a:pt x="0" y="0"/>
                </a:moveTo>
                <a:lnTo>
                  <a:pt x="0" y="1090844"/>
                </a:lnTo>
                <a:lnTo>
                  <a:pt x="51467" y="1089631"/>
                </a:lnTo>
                <a:lnTo>
                  <a:pt x="102619" y="1086009"/>
                </a:lnTo>
                <a:lnTo>
                  <a:pt x="153376" y="1080011"/>
                </a:lnTo>
                <a:lnTo>
                  <a:pt x="203662" y="1071667"/>
                </a:lnTo>
                <a:lnTo>
                  <a:pt x="253398" y="1061007"/>
                </a:lnTo>
                <a:lnTo>
                  <a:pt x="302507" y="1048062"/>
                </a:lnTo>
                <a:lnTo>
                  <a:pt x="350910" y="1032862"/>
                </a:lnTo>
                <a:lnTo>
                  <a:pt x="398530" y="1015438"/>
                </a:lnTo>
                <a:lnTo>
                  <a:pt x="445290" y="995821"/>
                </a:lnTo>
                <a:lnTo>
                  <a:pt x="491110" y="974040"/>
                </a:lnTo>
                <a:lnTo>
                  <a:pt x="535914" y="950127"/>
                </a:lnTo>
                <a:lnTo>
                  <a:pt x="579624" y="924112"/>
                </a:lnTo>
                <a:lnTo>
                  <a:pt x="622162" y="896026"/>
                </a:lnTo>
                <a:lnTo>
                  <a:pt x="663449" y="865899"/>
                </a:lnTo>
                <a:lnTo>
                  <a:pt x="703409" y="833762"/>
                </a:lnTo>
                <a:lnTo>
                  <a:pt x="741963" y="799645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206282" y="4762358"/>
            <a:ext cx="476069" cy="699646"/>
          </a:xfrm>
          <a:custGeom>
            <a:avLst/>
            <a:gdLst/>
            <a:ahLst/>
            <a:cxnLst/>
            <a:rect l="l" t="t" r="r" b="b"/>
            <a:pathLst>
              <a:path w="742314" h="1090929">
                <a:moveTo>
                  <a:pt x="741963" y="799645"/>
                </a:moveTo>
                <a:lnTo>
                  <a:pt x="703409" y="833762"/>
                </a:lnTo>
                <a:lnTo>
                  <a:pt x="663449" y="865899"/>
                </a:lnTo>
                <a:lnTo>
                  <a:pt x="622162" y="896026"/>
                </a:lnTo>
                <a:lnTo>
                  <a:pt x="579624" y="924113"/>
                </a:lnTo>
                <a:lnTo>
                  <a:pt x="535914" y="950127"/>
                </a:lnTo>
                <a:lnTo>
                  <a:pt x="491110" y="974040"/>
                </a:lnTo>
                <a:lnTo>
                  <a:pt x="445290" y="995821"/>
                </a:lnTo>
                <a:lnTo>
                  <a:pt x="398530" y="1015438"/>
                </a:lnTo>
                <a:lnTo>
                  <a:pt x="350910" y="1032862"/>
                </a:lnTo>
                <a:lnTo>
                  <a:pt x="302507" y="1048062"/>
                </a:lnTo>
                <a:lnTo>
                  <a:pt x="253398" y="1061007"/>
                </a:lnTo>
                <a:lnTo>
                  <a:pt x="203662" y="1071667"/>
                </a:lnTo>
                <a:lnTo>
                  <a:pt x="153376" y="1080011"/>
                </a:lnTo>
                <a:lnTo>
                  <a:pt x="102619" y="1086009"/>
                </a:lnTo>
                <a:lnTo>
                  <a:pt x="51467" y="1089630"/>
                </a:lnTo>
                <a:lnTo>
                  <a:pt x="0" y="1090844"/>
                </a:lnTo>
                <a:lnTo>
                  <a:pt x="0" y="0"/>
                </a:lnTo>
                <a:lnTo>
                  <a:pt x="741963" y="799645"/>
                </a:lnTo>
                <a:close/>
              </a:path>
            </a:pathLst>
          </a:custGeom>
          <a:ln w="137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506690" y="4606684"/>
            <a:ext cx="699646" cy="855621"/>
          </a:xfrm>
          <a:custGeom>
            <a:avLst/>
            <a:gdLst/>
            <a:ahLst/>
            <a:cxnLst/>
            <a:rect l="l" t="t" r="r" b="b"/>
            <a:pathLst>
              <a:path w="1090929" h="1334134">
                <a:moveTo>
                  <a:pt x="27349" y="0"/>
                </a:moveTo>
                <a:lnTo>
                  <a:pt x="17525" y="47982"/>
                </a:lnTo>
                <a:lnTo>
                  <a:pt x="9870" y="96320"/>
                </a:lnTo>
                <a:lnTo>
                  <a:pt x="4392" y="144941"/>
                </a:lnTo>
                <a:lnTo>
                  <a:pt x="1099" y="193771"/>
                </a:lnTo>
                <a:lnTo>
                  <a:pt x="0" y="242736"/>
                </a:lnTo>
                <a:lnTo>
                  <a:pt x="1062" y="291326"/>
                </a:lnTo>
                <a:lnTo>
                  <a:pt x="4221" y="339373"/>
                </a:lnTo>
                <a:lnTo>
                  <a:pt x="9432" y="386830"/>
                </a:lnTo>
                <a:lnTo>
                  <a:pt x="16650" y="433655"/>
                </a:lnTo>
                <a:lnTo>
                  <a:pt x="25832" y="479802"/>
                </a:lnTo>
                <a:lnTo>
                  <a:pt x="36932" y="525228"/>
                </a:lnTo>
                <a:lnTo>
                  <a:pt x="49907" y="569888"/>
                </a:lnTo>
                <a:lnTo>
                  <a:pt x="64711" y="613737"/>
                </a:lnTo>
                <a:lnTo>
                  <a:pt x="81302" y="656732"/>
                </a:lnTo>
                <a:lnTo>
                  <a:pt x="99634" y="698828"/>
                </a:lnTo>
                <a:lnTo>
                  <a:pt x="119663" y="739980"/>
                </a:lnTo>
                <a:lnTo>
                  <a:pt x="141345" y="780145"/>
                </a:lnTo>
                <a:lnTo>
                  <a:pt x="164635" y="819278"/>
                </a:lnTo>
                <a:lnTo>
                  <a:pt x="189489" y="857335"/>
                </a:lnTo>
                <a:lnTo>
                  <a:pt x="215863" y="894270"/>
                </a:lnTo>
                <a:lnTo>
                  <a:pt x="243713" y="930041"/>
                </a:lnTo>
                <a:lnTo>
                  <a:pt x="272993" y="964602"/>
                </a:lnTo>
                <a:lnTo>
                  <a:pt x="303661" y="997910"/>
                </a:lnTo>
                <a:lnTo>
                  <a:pt x="335670" y="1029920"/>
                </a:lnTo>
                <a:lnTo>
                  <a:pt x="368978" y="1060587"/>
                </a:lnTo>
                <a:lnTo>
                  <a:pt x="403539" y="1089867"/>
                </a:lnTo>
                <a:lnTo>
                  <a:pt x="439310" y="1117717"/>
                </a:lnTo>
                <a:lnTo>
                  <a:pt x="476246" y="1144091"/>
                </a:lnTo>
                <a:lnTo>
                  <a:pt x="514302" y="1168945"/>
                </a:lnTo>
                <a:lnTo>
                  <a:pt x="553435" y="1192235"/>
                </a:lnTo>
                <a:lnTo>
                  <a:pt x="593600" y="1213917"/>
                </a:lnTo>
                <a:lnTo>
                  <a:pt x="634752" y="1233946"/>
                </a:lnTo>
                <a:lnTo>
                  <a:pt x="676848" y="1252278"/>
                </a:lnTo>
                <a:lnTo>
                  <a:pt x="719843" y="1268869"/>
                </a:lnTo>
                <a:lnTo>
                  <a:pt x="763692" y="1283674"/>
                </a:lnTo>
                <a:lnTo>
                  <a:pt x="808352" y="1296648"/>
                </a:lnTo>
                <a:lnTo>
                  <a:pt x="853778" y="1307748"/>
                </a:lnTo>
                <a:lnTo>
                  <a:pt x="899925" y="1316930"/>
                </a:lnTo>
                <a:lnTo>
                  <a:pt x="946750" y="1324148"/>
                </a:lnTo>
                <a:lnTo>
                  <a:pt x="994208" y="1329359"/>
                </a:lnTo>
                <a:lnTo>
                  <a:pt x="1042254" y="1332518"/>
                </a:lnTo>
                <a:lnTo>
                  <a:pt x="1090844" y="1333581"/>
                </a:lnTo>
                <a:lnTo>
                  <a:pt x="1090844" y="242736"/>
                </a:lnTo>
                <a:lnTo>
                  <a:pt x="27349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506690" y="4606685"/>
            <a:ext cx="699646" cy="855621"/>
          </a:xfrm>
          <a:custGeom>
            <a:avLst/>
            <a:gdLst/>
            <a:ahLst/>
            <a:cxnLst/>
            <a:rect l="l" t="t" r="r" b="b"/>
            <a:pathLst>
              <a:path w="1090929" h="1334134">
                <a:moveTo>
                  <a:pt x="1090845" y="1333581"/>
                </a:moveTo>
                <a:lnTo>
                  <a:pt x="1042254" y="1332518"/>
                </a:lnTo>
                <a:lnTo>
                  <a:pt x="994208" y="1329359"/>
                </a:lnTo>
                <a:lnTo>
                  <a:pt x="946750" y="1324148"/>
                </a:lnTo>
                <a:lnTo>
                  <a:pt x="899926" y="1316930"/>
                </a:lnTo>
                <a:lnTo>
                  <a:pt x="853778" y="1307748"/>
                </a:lnTo>
                <a:lnTo>
                  <a:pt x="808353" y="1296648"/>
                </a:lnTo>
                <a:lnTo>
                  <a:pt x="763693" y="1283673"/>
                </a:lnTo>
                <a:lnTo>
                  <a:pt x="719843" y="1268868"/>
                </a:lnTo>
                <a:lnTo>
                  <a:pt x="676849" y="1252278"/>
                </a:lnTo>
                <a:lnTo>
                  <a:pt x="634753" y="1233946"/>
                </a:lnTo>
                <a:lnTo>
                  <a:pt x="593600" y="1213917"/>
                </a:lnTo>
                <a:lnTo>
                  <a:pt x="553435" y="1192235"/>
                </a:lnTo>
                <a:lnTo>
                  <a:pt x="514303" y="1168945"/>
                </a:lnTo>
                <a:lnTo>
                  <a:pt x="476246" y="1144090"/>
                </a:lnTo>
                <a:lnTo>
                  <a:pt x="439310" y="1117716"/>
                </a:lnTo>
                <a:lnTo>
                  <a:pt x="403540" y="1089867"/>
                </a:lnTo>
                <a:lnTo>
                  <a:pt x="368978" y="1060586"/>
                </a:lnTo>
                <a:lnTo>
                  <a:pt x="335671" y="1029919"/>
                </a:lnTo>
                <a:lnTo>
                  <a:pt x="303661" y="997909"/>
                </a:lnTo>
                <a:lnTo>
                  <a:pt x="272994" y="964602"/>
                </a:lnTo>
                <a:lnTo>
                  <a:pt x="243713" y="930040"/>
                </a:lnTo>
                <a:lnTo>
                  <a:pt x="215864" y="894270"/>
                </a:lnTo>
                <a:lnTo>
                  <a:pt x="189490" y="857334"/>
                </a:lnTo>
                <a:lnTo>
                  <a:pt x="164635" y="819277"/>
                </a:lnTo>
                <a:lnTo>
                  <a:pt x="141345" y="780145"/>
                </a:lnTo>
                <a:lnTo>
                  <a:pt x="119663" y="739980"/>
                </a:lnTo>
                <a:lnTo>
                  <a:pt x="99634" y="698827"/>
                </a:lnTo>
                <a:lnTo>
                  <a:pt x="81302" y="656731"/>
                </a:lnTo>
                <a:lnTo>
                  <a:pt x="64712" y="613737"/>
                </a:lnTo>
                <a:lnTo>
                  <a:pt x="49907" y="569887"/>
                </a:lnTo>
                <a:lnTo>
                  <a:pt x="36932" y="525227"/>
                </a:lnTo>
                <a:lnTo>
                  <a:pt x="25832" y="479802"/>
                </a:lnTo>
                <a:lnTo>
                  <a:pt x="16650" y="433654"/>
                </a:lnTo>
                <a:lnTo>
                  <a:pt x="9432" y="386830"/>
                </a:lnTo>
                <a:lnTo>
                  <a:pt x="4221" y="339372"/>
                </a:lnTo>
                <a:lnTo>
                  <a:pt x="1062" y="291326"/>
                </a:lnTo>
                <a:lnTo>
                  <a:pt x="0" y="242735"/>
                </a:lnTo>
                <a:lnTo>
                  <a:pt x="1099" y="193770"/>
                </a:lnTo>
                <a:lnTo>
                  <a:pt x="4392" y="144941"/>
                </a:lnTo>
                <a:lnTo>
                  <a:pt x="9870" y="96320"/>
                </a:lnTo>
                <a:lnTo>
                  <a:pt x="17525" y="47982"/>
                </a:lnTo>
                <a:lnTo>
                  <a:pt x="27349" y="0"/>
                </a:lnTo>
                <a:lnTo>
                  <a:pt x="1090845" y="242735"/>
                </a:lnTo>
                <a:lnTo>
                  <a:pt x="1090845" y="1333581"/>
                </a:lnTo>
                <a:close/>
              </a:path>
            </a:pathLst>
          </a:custGeom>
          <a:ln w="137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524230" y="4062767"/>
            <a:ext cx="682135" cy="699646"/>
          </a:xfrm>
          <a:custGeom>
            <a:avLst/>
            <a:gdLst/>
            <a:ahLst/>
            <a:cxnLst/>
            <a:rect l="l" t="t" r="r" b="b"/>
            <a:pathLst>
              <a:path w="1063625" h="1090929">
                <a:moveTo>
                  <a:pt x="1063495" y="0"/>
                </a:moveTo>
                <a:lnTo>
                  <a:pt x="1014463" y="1091"/>
                </a:lnTo>
                <a:lnTo>
                  <a:pt x="965905" y="4338"/>
                </a:lnTo>
                <a:lnTo>
                  <a:pt x="917875" y="9699"/>
                </a:lnTo>
                <a:lnTo>
                  <a:pt x="870424" y="17132"/>
                </a:lnTo>
                <a:lnTo>
                  <a:pt x="823606" y="26594"/>
                </a:lnTo>
                <a:lnTo>
                  <a:pt x="777472" y="38045"/>
                </a:lnTo>
                <a:lnTo>
                  <a:pt x="732074" y="51442"/>
                </a:lnTo>
                <a:lnTo>
                  <a:pt x="687467" y="66743"/>
                </a:lnTo>
                <a:lnTo>
                  <a:pt x="643701" y="83907"/>
                </a:lnTo>
                <a:lnTo>
                  <a:pt x="600829" y="102892"/>
                </a:lnTo>
                <a:lnTo>
                  <a:pt x="558904" y="123656"/>
                </a:lnTo>
                <a:lnTo>
                  <a:pt x="517978" y="146157"/>
                </a:lnTo>
                <a:lnTo>
                  <a:pt x="478104" y="170354"/>
                </a:lnTo>
                <a:lnTo>
                  <a:pt x="439334" y="196203"/>
                </a:lnTo>
                <a:lnTo>
                  <a:pt x="401721" y="223665"/>
                </a:lnTo>
                <a:lnTo>
                  <a:pt x="365317" y="252697"/>
                </a:lnTo>
                <a:lnTo>
                  <a:pt x="330174" y="283256"/>
                </a:lnTo>
                <a:lnTo>
                  <a:pt x="296345" y="315302"/>
                </a:lnTo>
                <a:lnTo>
                  <a:pt x="263882" y="348792"/>
                </a:lnTo>
                <a:lnTo>
                  <a:pt x="232838" y="383684"/>
                </a:lnTo>
                <a:lnTo>
                  <a:pt x="203266" y="419938"/>
                </a:lnTo>
                <a:lnTo>
                  <a:pt x="175217" y="457510"/>
                </a:lnTo>
                <a:lnTo>
                  <a:pt x="148744" y="496359"/>
                </a:lnTo>
                <a:lnTo>
                  <a:pt x="123900" y="536444"/>
                </a:lnTo>
                <a:lnTo>
                  <a:pt x="100737" y="577722"/>
                </a:lnTo>
                <a:lnTo>
                  <a:pt x="79308" y="620151"/>
                </a:lnTo>
                <a:lnTo>
                  <a:pt x="59664" y="663690"/>
                </a:lnTo>
                <a:lnTo>
                  <a:pt x="41859" y="708297"/>
                </a:lnTo>
                <a:lnTo>
                  <a:pt x="25945" y="753931"/>
                </a:lnTo>
                <a:lnTo>
                  <a:pt x="11975" y="800548"/>
                </a:lnTo>
                <a:lnTo>
                  <a:pt x="0" y="848108"/>
                </a:lnTo>
                <a:lnTo>
                  <a:pt x="1063495" y="1090843"/>
                </a:lnTo>
                <a:lnTo>
                  <a:pt x="1063495" y="0"/>
                </a:lnTo>
                <a:close/>
              </a:path>
            </a:pathLst>
          </a:custGeom>
          <a:solidFill>
            <a:srgbClr val="264478"/>
          </a:solidFill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524230" y="4062767"/>
            <a:ext cx="682135" cy="699646"/>
          </a:xfrm>
          <a:custGeom>
            <a:avLst/>
            <a:gdLst/>
            <a:ahLst/>
            <a:cxnLst/>
            <a:rect l="l" t="t" r="r" b="b"/>
            <a:pathLst>
              <a:path w="1063625" h="1090929">
                <a:moveTo>
                  <a:pt x="0" y="848109"/>
                </a:moveTo>
                <a:lnTo>
                  <a:pt x="11974" y="800549"/>
                </a:lnTo>
                <a:lnTo>
                  <a:pt x="25945" y="753932"/>
                </a:lnTo>
                <a:lnTo>
                  <a:pt x="41859" y="708299"/>
                </a:lnTo>
                <a:lnTo>
                  <a:pt x="59664" y="663691"/>
                </a:lnTo>
                <a:lnTo>
                  <a:pt x="79308" y="620152"/>
                </a:lnTo>
                <a:lnTo>
                  <a:pt x="100737" y="577723"/>
                </a:lnTo>
                <a:lnTo>
                  <a:pt x="123900" y="536445"/>
                </a:lnTo>
                <a:lnTo>
                  <a:pt x="148744" y="496360"/>
                </a:lnTo>
                <a:lnTo>
                  <a:pt x="175217" y="457511"/>
                </a:lnTo>
                <a:lnTo>
                  <a:pt x="203265" y="419939"/>
                </a:lnTo>
                <a:lnTo>
                  <a:pt x="232838" y="383685"/>
                </a:lnTo>
                <a:lnTo>
                  <a:pt x="263882" y="348792"/>
                </a:lnTo>
                <a:lnTo>
                  <a:pt x="296344" y="315302"/>
                </a:lnTo>
                <a:lnTo>
                  <a:pt x="330173" y="283257"/>
                </a:lnTo>
                <a:lnTo>
                  <a:pt x="365316" y="252697"/>
                </a:lnTo>
                <a:lnTo>
                  <a:pt x="401721" y="223666"/>
                </a:lnTo>
                <a:lnTo>
                  <a:pt x="439334" y="196204"/>
                </a:lnTo>
                <a:lnTo>
                  <a:pt x="478104" y="170354"/>
                </a:lnTo>
                <a:lnTo>
                  <a:pt x="517978" y="146157"/>
                </a:lnTo>
                <a:lnTo>
                  <a:pt x="558904" y="123656"/>
                </a:lnTo>
                <a:lnTo>
                  <a:pt x="600829" y="102892"/>
                </a:lnTo>
                <a:lnTo>
                  <a:pt x="643700" y="83907"/>
                </a:lnTo>
                <a:lnTo>
                  <a:pt x="687466" y="66743"/>
                </a:lnTo>
                <a:lnTo>
                  <a:pt x="732074" y="51442"/>
                </a:lnTo>
                <a:lnTo>
                  <a:pt x="777471" y="38045"/>
                </a:lnTo>
                <a:lnTo>
                  <a:pt x="823606" y="26594"/>
                </a:lnTo>
                <a:lnTo>
                  <a:pt x="870424" y="17132"/>
                </a:lnTo>
                <a:lnTo>
                  <a:pt x="917875" y="9699"/>
                </a:lnTo>
                <a:lnTo>
                  <a:pt x="965905" y="4338"/>
                </a:lnTo>
                <a:lnTo>
                  <a:pt x="1014463" y="1091"/>
                </a:lnTo>
                <a:lnTo>
                  <a:pt x="1063495" y="0"/>
                </a:lnTo>
                <a:lnTo>
                  <a:pt x="1063495" y="1090844"/>
                </a:lnTo>
                <a:lnTo>
                  <a:pt x="0" y="848109"/>
                </a:lnTo>
                <a:close/>
              </a:path>
            </a:pathLst>
          </a:custGeom>
          <a:ln w="137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753244" y="5140841"/>
            <a:ext cx="153938" cy="57829"/>
          </a:xfrm>
          <a:custGeom>
            <a:avLst/>
            <a:gdLst/>
            <a:ahLst/>
            <a:cxnLst/>
            <a:rect l="l" t="t" r="r" b="b"/>
            <a:pathLst>
              <a:path w="240029" h="90170">
                <a:moveTo>
                  <a:pt x="0" y="89976"/>
                </a:moveTo>
                <a:lnTo>
                  <a:pt x="198702" y="0"/>
                </a:lnTo>
                <a:lnTo>
                  <a:pt x="239850" y="0"/>
                </a:lnTo>
              </a:path>
            </a:pathLst>
          </a:custGeom>
          <a:ln w="9143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722841" y="5059803"/>
            <a:ext cx="454078" cy="349344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273656" marR="3258" indent="-82260" defTabSz="586405">
              <a:lnSpc>
                <a:spcPct val="105000"/>
              </a:lnSpc>
              <a:spcBef>
                <a:spcPts val="64"/>
              </a:spcBef>
            </a:pPr>
            <a:r>
              <a:rPr sz="513" spc="10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513" spc="-19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513" spc="-3" dirty="0">
                <a:solidFill>
                  <a:srgbClr val="404040"/>
                </a:solidFill>
                <a:latin typeface="Calibri"/>
                <a:cs typeface="Calibri"/>
              </a:rPr>
              <a:t>y</a:t>
            </a:r>
            <a:r>
              <a:rPr sz="513" spc="13" dirty="0">
                <a:solidFill>
                  <a:srgbClr val="404040"/>
                </a:solidFill>
                <a:latin typeface="Calibri"/>
                <a:cs typeface="Calibri"/>
              </a:rPr>
              <a:t>c</a:t>
            </a:r>
            <a:r>
              <a:rPr sz="513" spc="6" dirty="0">
                <a:solidFill>
                  <a:srgbClr val="404040"/>
                </a:solidFill>
                <a:latin typeface="Calibri"/>
                <a:cs typeface="Calibri"/>
              </a:rPr>
              <a:t>h</a:t>
            </a:r>
            <a:r>
              <a:rPr sz="513" spc="3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513" spc="-19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r>
              <a:rPr sz="513" spc="16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513" spc="-3" dirty="0">
                <a:solidFill>
                  <a:srgbClr val="404040"/>
                </a:solidFill>
                <a:latin typeface="Calibri"/>
                <a:cs typeface="Calibri"/>
              </a:rPr>
              <a:t>s  </a:t>
            </a:r>
            <a:r>
              <a:rPr sz="513" spc="16" dirty="0">
                <a:solidFill>
                  <a:srgbClr val="404040"/>
                </a:solidFill>
                <a:latin typeface="Calibri"/>
                <a:cs typeface="Calibri"/>
              </a:rPr>
              <a:t>0%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  <a:p>
            <a:pPr marL="169813" marR="19140" indent="-170220" defTabSz="586405">
              <a:lnSpc>
                <a:spcPct val="105000"/>
              </a:lnSpc>
              <a:spcBef>
                <a:spcPts val="138"/>
              </a:spcBef>
            </a:pPr>
            <a:r>
              <a:rPr sz="513" spc="-3" dirty="0">
                <a:solidFill>
                  <a:srgbClr val="404040"/>
                </a:solidFill>
                <a:latin typeface="Calibri"/>
                <a:cs typeface="Calibri"/>
              </a:rPr>
              <a:t>Eating</a:t>
            </a:r>
            <a:r>
              <a:rPr sz="513" spc="-48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513" spc="-3" dirty="0">
                <a:solidFill>
                  <a:srgbClr val="404040"/>
                </a:solidFill>
                <a:latin typeface="Calibri"/>
                <a:cs typeface="Calibri"/>
              </a:rPr>
              <a:t>Disorders  </a:t>
            </a:r>
            <a:r>
              <a:rPr sz="513" spc="16" dirty="0">
                <a:solidFill>
                  <a:srgbClr val="404040"/>
                </a:solidFill>
                <a:latin typeface="Calibri"/>
                <a:cs typeface="Calibri"/>
              </a:rPr>
              <a:t>2%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296768" y="5212275"/>
            <a:ext cx="216654" cy="17070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46831" marR="3258" indent="-47238" defTabSz="586405">
              <a:lnSpc>
                <a:spcPct val="105000"/>
              </a:lnSpc>
              <a:spcBef>
                <a:spcPts val="64"/>
              </a:spcBef>
            </a:pPr>
            <a:r>
              <a:rPr sz="513" spc="-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513" spc="6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513" spc="16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513" spc="13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513" spc="16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513" spc="6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513" spc="-16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513" spc="-3" dirty="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sz="513" spc="16" dirty="0">
                <a:solidFill>
                  <a:srgbClr val="FFFFFF"/>
                </a:solidFill>
                <a:latin typeface="Calibri"/>
                <a:cs typeface="Calibri"/>
              </a:rPr>
              <a:t>12%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679665" y="5036345"/>
            <a:ext cx="162491" cy="17070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17511" marR="3258" indent="-17918" defTabSz="586405">
              <a:lnSpc>
                <a:spcPct val="105000"/>
              </a:lnSpc>
              <a:spcBef>
                <a:spcPts val="64"/>
              </a:spcBef>
            </a:pPr>
            <a:r>
              <a:rPr sz="513" spc="-6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513" spc="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513" spc="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513" spc="-2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513" spc="-19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513" spc="-3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513" spc="16" dirty="0">
                <a:solidFill>
                  <a:srgbClr val="FFFFFF"/>
                </a:solidFill>
                <a:latin typeface="Calibri"/>
                <a:cs typeface="Calibri"/>
              </a:rPr>
              <a:t>29%</a:t>
            </a:r>
            <a:endParaRPr sz="513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399351" y="3668786"/>
            <a:ext cx="1621241" cy="1023653"/>
          </a:xfrm>
          <a:prstGeom prst="rect">
            <a:avLst/>
          </a:prstGeom>
        </p:spPr>
        <p:txBody>
          <a:bodyPr vert="horz" wrap="square" lIns="0" tIns="6516" rIns="0" bIns="0" rtlCol="0">
            <a:spAutoFit/>
          </a:bodyPr>
          <a:lstStyle/>
          <a:p>
            <a:pPr marR="3258" indent="146601" defTabSz="586405">
              <a:lnSpc>
                <a:spcPct val="102000"/>
              </a:lnSpc>
              <a:spcBef>
                <a:spcPts val="51"/>
              </a:spcBef>
            </a:pPr>
            <a:r>
              <a:rPr sz="641" b="1" spc="3" dirty="0">
                <a:solidFill>
                  <a:srgbClr val="595959"/>
                </a:solidFill>
                <a:latin typeface="Calibri"/>
                <a:cs typeface="Calibri"/>
              </a:rPr>
              <a:t>Mental </a:t>
            </a:r>
            <a:r>
              <a:rPr sz="641" b="1" dirty="0">
                <a:solidFill>
                  <a:srgbClr val="595959"/>
                </a:solidFill>
                <a:latin typeface="Calibri"/>
                <a:cs typeface="Calibri"/>
              </a:rPr>
              <a:t>Health </a:t>
            </a:r>
            <a:r>
              <a:rPr sz="641" b="1" spc="13" dirty="0">
                <a:solidFill>
                  <a:srgbClr val="595959"/>
                </a:solidFill>
                <a:latin typeface="Calibri"/>
                <a:cs typeface="Calibri"/>
              </a:rPr>
              <a:t>Issues </a:t>
            </a:r>
            <a:r>
              <a:rPr sz="641" b="1" dirty="0">
                <a:solidFill>
                  <a:srgbClr val="595959"/>
                </a:solidFill>
                <a:latin typeface="Calibri"/>
                <a:cs typeface="Calibri"/>
              </a:rPr>
              <a:t>Identified </a:t>
            </a:r>
            <a:r>
              <a:rPr sz="641" b="1" spc="3" dirty="0">
                <a:solidFill>
                  <a:srgbClr val="595959"/>
                </a:solidFill>
                <a:latin typeface="Calibri"/>
                <a:cs typeface="Calibri"/>
              </a:rPr>
              <a:t>During  Mental </a:t>
            </a:r>
            <a:r>
              <a:rPr sz="641" b="1" dirty="0">
                <a:solidFill>
                  <a:srgbClr val="595959"/>
                </a:solidFill>
                <a:latin typeface="Calibri"/>
                <a:cs typeface="Calibri"/>
              </a:rPr>
              <a:t>Health </a:t>
            </a:r>
            <a:r>
              <a:rPr sz="641" b="1" spc="-6" dirty="0">
                <a:solidFill>
                  <a:srgbClr val="595959"/>
                </a:solidFill>
                <a:latin typeface="Calibri"/>
                <a:cs typeface="Calibri"/>
              </a:rPr>
              <a:t>First </a:t>
            </a:r>
            <a:r>
              <a:rPr sz="641" b="1" spc="-16" dirty="0">
                <a:solidFill>
                  <a:srgbClr val="595959"/>
                </a:solidFill>
                <a:latin typeface="Calibri"/>
                <a:cs typeface="Calibri"/>
              </a:rPr>
              <a:t>Aid </a:t>
            </a:r>
            <a:r>
              <a:rPr sz="641" b="1" dirty="0">
                <a:solidFill>
                  <a:srgbClr val="595959"/>
                </a:solidFill>
                <a:latin typeface="Calibri"/>
                <a:cs typeface="Calibri"/>
              </a:rPr>
              <a:t>from </a:t>
            </a:r>
            <a:r>
              <a:rPr sz="641" b="1" spc="-3" dirty="0">
                <a:solidFill>
                  <a:srgbClr val="595959"/>
                </a:solidFill>
                <a:latin typeface="Calibri"/>
                <a:cs typeface="Calibri"/>
              </a:rPr>
              <a:t>1/7/22 </a:t>
            </a:r>
            <a:r>
              <a:rPr sz="641" b="1" spc="3" dirty="0">
                <a:solidFill>
                  <a:srgbClr val="595959"/>
                </a:solidFill>
                <a:latin typeface="Calibri"/>
                <a:cs typeface="Calibri"/>
              </a:rPr>
              <a:t>to</a:t>
            </a:r>
            <a:r>
              <a:rPr sz="641" b="1" spc="38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641" b="1" spc="-3" dirty="0">
                <a:solidFill>
                  <a:srgbClr val="595959"/>
                </a:solidFill>
                <a:latin typeface="Calibri"/>
                <a:cs typeface="Calibri"/>
              </a:rPr>
              <a:t>21/3/23</a:t>
            </a:r>
            <a:endParaRPr sz="64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761919" marR="561971" algn="ctr" defTabSz="586405">
              <a:lnSpc>
                <a:spcPct val="105000"/>
              </a:lnSpc>
              <a:spcBef>
                <a:spcPts val="160"/>
              </a:spcBef>
            </a:pPr>
            <a:r>
              <a:rPr sz="513" spc="6" dirty="0">
                <a:solidFill>
                  <a:srgbClr val="404040"/>
                </a:solidFill>
                <a:latin typeface="Calibri"/>
                <a:cs typeface="Calibri"/>
              </a:rPr>
              <a:t>D</a:t>
            </a:r>
            <a:r>
              <a:rPr sz="513" spc="-26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513" spc="6" dirty="0">
                <a:solidFill>
                  <a:srgbClr val="404040"/>
                </a:solidFill>
                <a:latin typeface="Calibri"/>
                <a:cs typeface="Calibri"/>
              </a:rPr>
              <a:t>p</a:t>
            </a:r>
            <a:r>
              <a:rPr sz="513" spc="3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513" spc="-26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513" spc="-19" dirty="0">
                <a:solidFill>
                  <a:srgbClr val="404040"/>
                </a:solidFill>
                <a:latin typeface="Calibri"/>
                <a:cs typeface="Calibri"/>
              </a:rPr>
              <a:t>ss</a:t>
            </a:r>
            <a:r>
              <a:rPr sz="513" spc="16" dirty="0">
                <a:solidFill>
                  <a:srgbClr val="404040"/>
                </a:solidFill>
                <a:latin typeface="Calibri"/>
                <a:cs typeface="Calibri"/>
              </a:rPr>
              <a:t>i</a:t>
            </a:r>
            <a:r>
              <a:rPr sz="513" spc="3" dirty="0">
                <a:solidFill>
                  <a:srgbClr val="404040"/>
                </a:solidFill>
                <a:latin typeface="Calibri"/>
                <a:cs typeface="Calibri"/>
              </a:rPr>
              <a:t>o</a:t>
            </a:r>
            <a:r>
              <a:rPr sz="513" spc="-3" dirty="0">
                <a:solidFill>
                  <a:srgbClr val="404040"/>
                </a:solidFill>
                <a:latin typeface="Calibri"/>
                <a:cs typeface="Calibri"/>
              </a:rPr>
              <a:t>n  </a:t>
            </a:r>
            <a:r>
              <a:rPr sz="513" spc="16" dirty="0">
                <a:solidFill>
                  <a:srgbClr val="404040"/>
                </a:solidFill>
                <a:latin typeface="Calibri"/>
                <a:cs typeface="Calibri"/>
              </a:rPr>
              <a:t>5%</a:t>
            </a:r>
            <a:endParaRPr sz="513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/>
            <a:endParaRPr sz="577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16"/>
              </a:spcBef>
            </a:pPr>
            <a:endParaRPr sz="545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96638" marR="1071003" indent="-29320" defTabSz="586405">
              <a:lnSpc>
                <a:spcPct val="105000"/>
              </a:lnSpc>
            </a:pPr>
            <a:r>
              <a:rPr sz="513" spc="-22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513" spc="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513" spc="6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513" spc="-2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513" spc="3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513" spc="-3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513" spc="16" dirty="0">
                <a:solidFill>
                  <a:srgbClr val="FFFFFF"/>
                </a:solidFill>
                <a:latin typeface="Calibri"/>
                <a:cs typeface="Calibri"/>
              </a:rPr>
              <a:t>21%</a:t>
            </a:r>
            <a:endParaRPr sz="513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586405">
              <a:spcBef>
                <a:spcPts val="35"/>
              </a:spcBef>
            </a:pPr>
            <a:endParaRPr sz="802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281131" marR="176329" indent="-41130" defTabSz="586405">
              <a:lnSpc>
                <a:spcPct val="105000"/>
              </a:lnSpc>
            </a:pPr>
            <a:r>
              <a:rPr sz="513" spc="-22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513" spc="6" dirty="0">
                <a:solidFill>
                  <a:srgbClr val="FFFFFF"/>
                </a:solidFill>
                <a:latin typeface="Calibri"/>
                <a:cs typeface="Calibri"/>
              </a:rPr>
              <a:t>nx</a:t>
            </a:r>
            <a:r>
              <a:rPr sz="513" spc="16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513" spc="-2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513" spc="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513" spc="-3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513" spc="16" dirty="0">
                <a:solidFill>
                  <a:srgbClr val="FFFFFF"/>
                </a:solidFill>
                <a:latin typeface="Calibri"/>
                <a:cs typeface="Calibri"/>
              </a:rPr>
              <a:t>31%</a:t>
            </a:r>
            <a:endParaRPr sz="5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699151" y="3635880"/>
            <a:ext cx="3014425" cy="1999979"/>
          </a:xfrm>
          <a:custGeom>
            <a:avLst/>
            <a:gdLst/>
            <a:ahLst/>
            <a:cxnLst/>
            <a:rect l="l" t="t" r="r" b="b"/>
            <a:pathLst>
              <a:path w="4700270" h="3118484">
                <a:moveTo>
                  <a:pt x="0" y="0"/>
                </a:moveTo>
                <a:lnTo>
                  <a:pt x="4700014" y="0"/>
                </a:lnTo>
                <a:lnTo>
                  <a:pt x="4700014" y="3118103"/>
                </a:lnTo>
                <a:lnTo>
                  <a:pt x="0" y="3118103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586405"/>
            <a:endParaRPr sz="1154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257</Words>
  <Application>Microsoft Office PowerPoint</Application>
  <PresentationFormat>Widescreen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Program 1.0 KPJ Ipoh 30th &amp; 31st Oct, 2022 20 participants MMHA Trainor Ms Jen</vt:lpstr>
      <vt:lpstr>Program 2.0 KPJ Johor Bahru 5th &amp; 6th Oct, 2022 25 participants MMHA Trainor Ms Jen</vt:lpstr>
      <vt:lpstr>Program 3.0 KPJ Klang 12th &amp; 13th Oct, 2022 Participants 19 MMHA Trainor Puan Nurhijjah</vt:lpstr>
      <vt:lpstr>Program 4.0 KPJ Ampang Puteri,KL  26 &amp; 27 Nov, 2022, Participants: 18 pax Trainor: Pn Fazlin Badri</vt:lpstr>
      <vt:lpstr>Program 5.0 KPJ Penang  7 &amp; 8 Jan, 2023, Participants: 29 Trainor: Datin Ang</vt:lpstr>
      <vt:lpstr>Summary Phase 1  Trained:    111 counselors &amp; teachers Outreach: Over 200,000 school children  Phase 2 (yet to be completed) To be trained : 200 counselors &amp; Teachers Expected outreach: 500,000 school children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bindi r</dc:creator>
  <cp:lastModifiedBy>bindi r</cp:lastModifiedBy>
  <cp:revision>11</cp:revision>
  <dcterms:created xsi:type="dcterms:W3CDTF">2022-11-12T10:49:41Z</dcterms:created>
  <dcterms:modified xsi:type="dcterms:W3CDTF">2023-04-12T11:36:32Z</dcterms:modified>
</cp:coreProperties>
</file>