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7104050" cy="10234600"/>
  <p:embeddedFontLst>
    <p:embeddedFont>
      <p:font typeface="Crimson Pro Medium"/>
      <p:regular r:id="rId13"/>
      <p:bold r:id="rId14"/>
      <p:italic r:id="rId15"/>
      <p:boldItalic r:id="rId16"/>
    </p:embeddedFont>
    <p:embeddedFont>
      <p:font typeface="Crimson Pro Light"/>
      <p:regular r:id="rId17"/>
      <p:bold r:id="rId18"/>
      <p:italic r:id="rId19"/>
      <p:boldItalic r:id="rId20"/>
    </p:embeddedFont>
    <p:embeddedFont>
      <p:font typeface="Crimson Pr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5" roundtripDataSignature="AMtx7midZuX0gkdOC94p7FoHmqdqkQWFM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CrimsonProLight-boldItalic.fntdata"/><Relationship Id="rId22" Type="http://schemas.openxmlformats.org/officeDocument/2006/relationships/font" Target="fonts/CrimsonPro-bold.fntdata"/><Relationship Id="rId21" Type="http://schemas.openxmlformats.org/officeDocument/2006/relationships/font" Target="fonts/CrimsonPro-regular.fntdata"/><Relationship Id="rId24" Type="http://schemas.openxmlformats.org/officeDocument/2006/relationships/font" Target="fonts/CrimsonPro-boldItalic.fntdata"/><Relationship Id="rId23" Type="http://schemas.openxmlformats.org/officeDocument/2006/relationships/font" Target="fonts/CrimsonPro-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CrimsonProMedium-regular.fntdata"/><Relationship Id="rId12" Type="http://schemas.openxmlformats.org/officeDocument/2006/relationships/slide" Target="slides/slide8.xml"/><Relationship Id="rId15" Type="http://schemas.openxmlformats.org/officeDocument/2006/relationships/font" Target="fonts/CrimsonProMedium-italic.fntdata"/><Relationship Id="rId14" Type="http://schemas.openxmlformats.org/officeDocument/2006/relationships/font" Target="fonts/CrimsonProMedium-bold.fntdata"/><Relationship Id="rId17" Type="http://schemas.openxmlformats.org/officeDocument/2006/relationships/font" Target="fonts/CrimsonProLight-regular.fntdata"/><Relationship Id="rId16" Type="http://schemas.openxmlformats.org/officeDocument/2006/relationships/font" Target="fonts/CrimsonProMedium-boldItalic.fntdata"/><Relationship Id="rId19" Type="http://schemas.openxmlformats.org/officeDocument/2006/relationships/font" Target="fonts/CrimsonProLight-italic.fntdata"/><Relationship Id="rId18" Type="http://schemas.openxmlformats.org/officeDocument/2006/relationships/font" Target="fonts/CrimsonProLigh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2" y="2"/>
            <a:ext cx="3078426" cy="513507"/>
          </a:xfrm>
          <a:prstGeom prst="rect">
            <a:avLst/>
          </a:prstGeom>
          <a:noFill/>
          <a:ln>
            <a:noFill/>
          </a:ln>
        </p:spPr>
        <p:txBody>
          <a:bodyPr anchorCtr="0" anchor="t" bIns="48325" lIns="96625" spcFirstLastPara="1" rIns="96625" wrap="square" tIns="483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023995" y="2"/>
            <a:ext cx="3078426" cy="513507"/>
          </a:xfrm>
          <a:prstGeom prst="rect">
            <a:avLst/>
          </a:prstGeom>
          <a:noFill/>
          <a:ln>
            <a:noFill/>
          </a:ln>
        </p:spPr>
        <p:txBody>
          <a:bodyPr anchorCtr="0" anchor="t" bIns="48325" lIns="96625" spcFirstLastPara="1" rIns="96625" wrap="square" tIns="48325">
            <a:noAutofit/>
          </a:bodyPr>
          <a:lstStyle>
            <a:lvl1pPr lv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81013" y="1279525"/>
            <a:ext cx="6142037" cy="34559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10407" y="4925408"/>
            <a:ext cx="5683250" cy="4029879"/>
          </a:xfrm>
          <a:prstGeom prst="rect">
            <a:avLst/>
          </a:prstGeom>
          <a:noFill/>
          <a:ln>
            <a:noFill/>
          </a:ln>
        </p:spPr>
        <p:txBody>
          <a:bodyPr anchorCtr="0" anchor="t" bIns="48325" lIns="96625" spcFirstLastPara="1" rIns="96625" wrap="square" tIns="4832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2" y="9721106"/>
            <a:ext cx="3078426" cy="513507"/>
          </a:xfrm>
          <a:prstGeom prst="rect">
            <a:avLst/>
          </a:prstGeom>
          <a:noFill/>
          <a:ln>
            <a:noFill/>
          </a:ln>
        </p:spPr>
        <p:txBody>
          <a:bodyPr anchorCtr="0" anchor="b" bIns="48325" lIns="96625" spcFirstLastPara="1" rIns="96625" wrap="square" tIns="483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023995" y="9721106"/>
            <a:ext cx="3078426" cy="513507"/>
          </a:xfrm>
          <a:prstGeom prst="rect">
            <a:avLst/>
          </a:prstGeom>
          <a:noFill/>
          <a:ln>
            <a:noFill/>
          </a:ln>
        </p:spPr>
        <p:txBody>
          <a:bodyPr anchorCtr="0" anchor="b" bIns="48325" lIns="96625" spcFirstLastPara="1" rIns="96625" wrap="square" tIns="48325">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chemeClr val="dk1"/>
                </a:solidFill>
                <a:latin typeface="Calibri"/>
                <a:ea typeface="Calibri"/>
                <a:cs typeface="Calibri"/>
                <a:sym typeface="Calibri"/>
              </a:rPr>
              <a:t>‹#›</a:t>
            </a:fld>
            <a:endParaRPr b="0" i="0" sz="14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1:notes"/>
          <p:cNvSpPr txBox="1"/>
          <p:nvPr>
            <p:ph idx="1" type="body"/>
          </p:nvPr>
        </p:nvSpPr>
        <p:spPr>
          <a:xfrm>
            <a:off x="710407" y="4925408"/>
            <a:ext cx="5683250" cy="4030047"/>
          </a:xfrm>
          <a:prstGeom prst="rect">
            <a:avLst/>
          </a:prstGeom>
          <a:noFill/>
          <a:ln>
            <a:noFill/>
          </a:ln>
        </p:spPr>
        <p:txBody>
          <a:bodyPr anchorCtr="0" anchor="t" bIns="48300" lIns="96625" spcFirstLastPara="1" rIns="96625" wrap="square" tIns="48300">
            <a:noAutofit/>
          </a:bodyPr>
          <a:lstStyle/>
          <a:p>
            <a:pPr indent="0" lvl="0" marL="0" rtl="0" algn="l">
              <a:lnSpc>
                <a:spcPct val="100000"/>
              </a:lnSpc>
              <a:spcBef>
                <a:spcPts val="0"/>
              </a:spcBef>
              <a:spcAft>
                <a:spcPts val="0"/>
              </a:spcAft>
              <a:buSzPts val="1400"/>
              <a:buNone/>
            </a:pPr>
            <a:r>
              <a:rPr lang="en-US"/>
              <a:t>Psychiatrists or therapists: Farihin to decide.</a:t>
            </a:r>
            <a:endParaRPr/>
          </a:p>
        </p:txBody>
      </p:sp>
      <p:sp>
        <p:nvSpPr>
          <p:cNvPr id="89" name="Google Shape;89;p1:notes"/>
          <p:cNvSpPr/>
          <p:nvPr>
            <p:ph idx="2" type="sldImg"/>
          </p:nvPr>
        </p:nvSpPr>
        <p:spPr>
          <a:xfrm>
            <a:off x="481013" y="1279525"/>
            <a:ext cx="6142037" cy="34559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7e9d4d74ac_0_6:notes"/>
          <p:cNvSpPr/>
          <p:nvPr>
            <p:ph idx="2" type="sldImg"/>
          </p:nvPr>
        </p:nvSpPr>
        <p:spPr>
          <a:xfrm>
            <a:off x="481013" y="1279525"/>
            <a:ext cx="6141900" cy="3456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g27e9d4d74ac_0_6:notes"/>
          <p:cNvSpPr txBox="1"/>
          <p:nvPr>
            <p:ph idx="1" type="body"/>
          </p:nvPr>
        </p:nvSpPr>
        <p:spPr>
          <a:xfrm>
            <a:off x="710407" y="4925408"/>
            <a:ext cx="5683200" cy="4029900"/>
          </a:xfrm>
          <a:prstGeom prst="rect">
            <a:avLst/>
          </a:prstGeom>
          <a:noFill/>
          <a:ln>
            <a:noFill/>
          </a:ln>
        </p:spPr>
        <p:txBody>
          <a:bodyPr anchorCtr="0" anchor="t" bIns="48325" lIns="96625" spcFirstLastPara="1" rIns="96625" wrap="square" tIns="48325">
            <a:noAutofit/>
          </a:bodyPr>
          <a:lstStyle/>
          <a:p>
            <a:pPr indent="0" lvl="0" marL="0" rtl="0" algn="l">
              <a:lnSpc>
                <a:spcPct val="100000"/>
              </a:lnSpc>
              <a:spcBef>
                <a:spcPts val="0"/>
              </a:spcBef>
              <a:spcAft>
                <a:spcPts val="0"/>
              </a:spcAft>
              <a:buSzPts val="1400"/>
              <a:buNone/>
            </a:pPr>
            <a:r>
              <a:t/>
            </a:r>
            <a:endParaRPr/>
          </a:p>
        </p:txBody>
      </p:sp>
      <p:sp>
        <p:nvSpPr>
          <p:cNvPr id="97" name="Google Shape;97;g27e9d4d74ac_0_6:notes"/>
          <p:cNvSpPr txBox="1"/>
          <p:nvPr>
            <p:ph idx="12" type="sldNum"/>
          </p:nvPr>
        </p:nvSpPr>
        <p:spPr>
          <a:xfrm>
            <a:off x="4023995" y="9721106"/>
            <a:ext cx="3078300" cy="513600"/>
          </a:xfrm>
          <a:prstGeom prst="rect">
            <a:avLst/>
          </a:prstGeom>
          <a:noFill/>
          <a:ln>
            <a:noFill/>
          </a:ln>
        </p:spPr>
        <p:txBody>
          <a:bodyPr anchorCtr="0" anchor="b" bIns="48325" lIns="96625" spcFirstLastPara="1" rIns="96625" wrap="square" tIns="48325">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454102c081_0_14:notes"/>
          <p:cNvSpPr txBox="1"/>
          <p:nvPr>
            <p:ph idx="1" type="body"/>
          </p:nvPr>
        </p:nvSpPr>
        <p:spPr>
          <a:xfrm>
            <a:off x="710407" y="4925408"/>
            <a:ext cx="5683200" cy="4029900"/>
          </a:xfrm>
          <a:prstGeom prst="rect">
            <a:avLst/>
          </a:prstGeom>
          <a:noFill/>
          <a:ln>
            <a:noFill/>
          </a:ln>
        </p:spPr>
        <p:txBody>
          <a:bodyPr anchorCtr="0" anchor="t" bIns="48325" lIns="96625" spcFirstLastPara="1" rIns="96625" wrap="square" tIns="48325">
            <a:noAutofit/>
          </a:bodyPr>
          <a:lstStyle/>
          <a:p>
            <a:pPr indent="0" lvl="0" marL="0" rtl="0" algn="l">
              <a:lnSpc>
                <a:spcPct val="100000"/>
              </a:lnSpc>
              <a:spcBef>
                <a:spcPts val="0"/>
              </a:spcBef>
              <a:spcAft>
                <a:spcPts val="0"/>
              </a:spcAft>
              <a:buSzPts val="1400"/>
              <a:buNone/>
            </a:pPr>
            <a:r>
              <a:t/>
            </a:r>
            <a:endParaRPr/>
          </a:p>
        </p:txBody>
      </p:sp>
      <p:sp>
        <p:nvSpPr>
          <p:cNvPr id="102" name="Google Shape;102;g2454102c081_0_14:notes"/>
          <p:cNvSpPr/>
          <p:nvPr>
            <p:ph idx="2" type="sldImg"/>
          </p:nvPr>
        </p:nvSpPr>
        <p:spPr>
          <a:xfrm>
            <a:off x="481013" y="1279525"/>
            <a:ext cx="6141900" cy="3456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8c79dbe545_0_20:notes"/>
          <p:cNvSpPr/>
          <p:nvPr>
            <p:ph idx="2" type="sldImg"/>
          </p:nvPr>
        </p:nvSpPr>
        <p:spPr>
          <a:xfrm>
            <a:off x="481013" y="1279525"/>
            <a:ext cx="6141900" cy="3456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8c79dbe545_0_20:notes"/>
          <p:cNvSpPr txBox="1"/>
          <p:nvPr>
            <p:ph idx="1" type="body"/>
          </p:nvPr>
        </p:nvSpPr>
        <p:spPr>
          <a:xfrm>
            <a:off x="710407" y="4925408"/>
            <a:ext cx="5683200" cy="4029900"/>
          </a:xfrm>
          <a:prstGeom prst="rect">
            <a:avLst/>
          </a:prstGeom>
        </p:spPr>
        <p:txBody>
          <a:bodyPr anchorCtr="0" anchor="t" bIns="48325" lIns="96625" spcFirstLastPara="1" rIns="96625" wrap="square" tIns="48325">
            <a:noAutofit/>
          </a:bodyPr>
          <a:lstStyle/>
          <a:p>
            <a:pPr indent="0" lvl="0" marL="0" rtl="0" algn="l">
              <a:spcBef>
                <a:spcPts val="0"/>
              </a:spcBef>
              <a:spcAft>
                <a:spcPts val="0"/>
              </a:spcAft>
              <a:buNone/>
            </a:pPr>
            <a:r>
              <a:t/>
            </a:r>
            <a:endParaRPr/>
          </a:p>
        </p:txBody>
      </p:sp>
      <p:sp>
        <p:nvSpPr>
          <p:cNvPr id="122" name="Google Shape;122;g28c79dbe545_0_20:notes"/>
          <p:cNvSpPr txBox="1"/>
          <p:nvPr>
            <p:ph idx="12" type="sldNum"/>
          </p:nvPr>
        </p:nvSpPr>
        <p:spPr>
          <a:xfrm>
            <a:off x="4023995" y="9721106"/>
            <a:ext cx="3078300" cy="513600"/>
          </a:xfrm>
          <a:prstGeom prst="rect">
            <a:avLst/>
          </a:prstGeom>
        </p:spPr>
        <p:txBody>
          <a:bodyPr anchorCtr="0" anchor="b" bIns="48325" lIns="96625" spcFirstLastPara="1" rIns="96625" wrap="square" tIns="48325">
            <a:noAutofit/>
          </a:bodyPr>
          <a:lstStyle/>
          <a:p>
            <a:pPr indent="0" lvl="0" marL="0" rtl="0" algn="r">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8c79dbe545_0_27:notes"/>
          <p:cNvSpPr/>
          <p:nvPr>
            <p:ph idx="2" type="sldImg"/>
          </p:nvPr>
        </p:nvSpPr>
        <p:spPr>
          <a:xfrm>
            <a:off x="481013" y="1279525"/>
            <a:ext cx="6141900" cy="3456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8c79dbe545_0_27:notes"/>
          <p:cNvSpPr txBox="1"/>
          <p:nvPr>
            <p:ph idx="1" type="body"/>
          </p:nvPr>
        </p:nvSpPr>
        <p:spPr>
          <a:xfrm>
            <a:off x="710407" y="4925408"/>
            <a:ext cx="5683200" cy="4029900"/>
          </a:xfrm>
          <a:prstGeom prst="rect">
            <a:avLst/>
          </a:prstGeom>
        </p:spPr>
        <p:txBody>
          <a:bodyPr anchorCtr="0" anchor="t" bIns="48325" lIns="96625" spcFirstLastPara="1" rIns="96625" wrap="square" tIns="48325">
            <a:noAutofit/>
          </a:bodyPr>
          <a:lstStyle/>
          <a:p>
            <a:pPr indent="0" lvl="0" marL="0" rtl="0" algn="l">
              <a:spcBef>
                <a:spcPts val="0"/>
              </a:spcBef>
              <a:spcAft>
                <a:spcPts val="0"/>
              </a:spcAft>
              <a:buNone/>
            </a:pPr>
            <a:r>
              <a:t/>
            </a:r>
            <a:endParaRPr/>
          </a:p>
        </p:txBody>
      </p:sp>
      <p:sp>
        <p:nvSpPr>
          <p:cNvPr id="131" name="Google Shape;131;g28c79dbe545_0_27:notes"/>
          <p:cNvSpPr txBox="1"/>
          <p:nvPr>
            <p:ph idx="12" type="sldNum"/>
          </p:nvPr>
        </p:nvSpPr>
        <p:spPr>
          <a:xfrm>
            <a:off x="4023995" y="9721106"/>
            <a:ext cx="3078300" cy="513600"/>
          </a:xfrm>
          <a:prstGeom prst="rect">
            <a:avLst/>
          </a:prstGeom>
        </p:spPr>
        <p:txBody>
          <a:bodyPr anchorCtr="0" anchor="b" bIns="48325" lIns="96625" spcFirstLastPara="1" rIns="96625" wrap="square" tIns="483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8c79dbe545_0_51:notes"/>
          <p:cNvSpPr/>
          <p:nvPr>
            <p:ph idx="2" type="sldImg"/>
          </p:nvPr>
        </p:nvSpPr>
        <p:spPr>
          <a:xfrm>
            <a:off x="481013" y="1279525"/>
            <a:ext cx="6141900" cy="3456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8c79dbe545_0_51:notes"/>
          <p:cNvSpPr txBox="1"/>
          <p:nvPr>
            <p:ph idx="1" type="body"/>
          </p:nvPr>
        </p:nvSpPr>
        <p:spPr>
          <a:xfrm>
            <a:off x="710407" y="4925408"/>
            <a:ext cx="5683200" cy="4029900"/>
          </a:xfrm>
          <a:prstGeom prst="rect">
            <a:avLst/>
          </a:prstGeom>
        </p:spPr>
        <p:txBody>
          <a:bodyPr anchorCtr="0" anchor="t" bIns="48325" lIns="96625" spcFirstLastPara="1" rIns="96625" wrap="square" tIns="48325">
            <a:noAutofit/>
          </a:bodyPr>
          <a:lstStyle/>
          <a:p>
            <a:pPr indent="0" lvl="0" marL="0" rtl="0" algn="l">
              <a:spcBef>
                <a:spcPts val="0"/>
              </a:spcBef>
              <a:spcAft>
                <a:spcPts val="0"/>
              </a:spcAft>
              <a:buNone/>
            </a:pPr>
            <a:r>
              <a:t/>
            </a:r>
            <a:endParaRPr/>
          </a:p>
        </p:txBody>
      </p:sp>
      <p:sp>
        <p:nvSpPr>
          <p:cNvPr id="145" name="Google Shape;145;g28c79dbe545_0_51:notes"/>
          <p:cNvSpPr txBox="1"/>
          <p:nvPr>
            <p:ph idx="12" type="sldNum"/>
          </p:nvPr>
        </p:nvSpPr>
        <p:spPr>
          <a:xfrm>
            <a:off x="4023995" y="9721106"/>
            <a:ext cx="3078300" cy="513600"/>
          </a:xfrm>
          <a:prstGeom prst="rect">
            <a:avLst/>
          </a:prstGeom>
        </p:spPr>
        <p:txBody>
          <a:bodyPr anchorCtr="0" anchor="b" bIns="48325" lIns="96625" spcFirstLastPara="1" rIns="96625" wrap="square" tIns="483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8c79dbe545_0_64:notes"/>
          <p:cNvSpPr/>
          <p:nvPr>
            <p:ph idx="2" type="sldImg"/>
          </p:nvPr>
        </p:nvSpPr>
        <p:spPr>
          <a:xfrm>
            <a:off x="481013" y="1279525"/>
            <a:ext cx="6141900" cy="3456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8c79dbe545_0_64:notes"/>
          <p:cNvSpPr txBox="1"/>
          <p:nvPr>
            <p:ph idx="1" type="body"/>
          </p:nvPr>
        </p:nvSpPr>
        <p:spPr>
          <a:xfrm>
            <a:off x="710407" y="4925408"/>
            <a:ext cx="5683200" cy="4029900"/>
          </a:xfrm>
          <a:prstGeom prst="rect">
            <a:avLst/>
          </a:prstGeom>
        </p:spPr>
        <p:txBody>
          <a:bodyPr anchorCtr="0" anchor="t" bIns="48325" lIns="96625" spcFirstLastPara="1" rIns="96625" wrap="square" tIns="48325">
            <a:noAutofit/>
          </a:bodyPr>
          <a:lstStyle/>
          <a:p>
            <a:pPr indent="0" lvl="0" marL="0" rtl="0" algn="l">
              <a:spcBef>
                <a:spcPts val="0"/>
              </a:spcBef>
              <a:spcAft>
                <a:spcPts val="0"/>
              </a:spcAft>
              <a:buNone/>
            </a:pPr>
            <a:r>
              <a:t/>
            </a:r>
            <a:endParaRPr/>
          </a:p>
        </p:txBody>
      </p:sp>
      <p:sp>
        <p:nvSpPr>
          <p:cNvPr id="157" name="Google Shape;157;g28c79dbe545_0_64:notes"/>
          <p:cNvSpPr txBox="1"/>
          <p:nvPr>
            <p:ph idx="12" type="sldNum"/>
          </p:nvPr>
        </p:nvSpPr>
        <p:spPr>
          <a:xfrm>
            <a:off x="4023995" y="9721106"/>
            <a:ext cx="3078300" cy="513600"/>
          </a:xfrm>
          <a:prstGeom prst="rect">
            <a:avLst/>
          </a:prstGeom>
        </p:spPr>
        <p:txBody>
          <a:bodyPr anchorCtr="0" anchor="b" bIns="48325" lIns="96625" spcFirstLastPara="1" rIns="96625" wrap="square" tIns="483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454102c081_0_239:notes"/>
          <p:cNvSpPr/>
          <p:nvPr>
            <p:ph idx="2" type="sldImg"/>
          </p:nvPr>
        </p:nvSpPr>
        <p:spPr>
          <a:xfrm>
            <a:off x="481013" y="1279525"/>
            <a:ext cx="6141900" cy="3456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g2454102c081_0_239:notes"/>
          <p:cNvSpPr txBox="1"/>
          <p:nvPr>
            <p:ph idx="1" type="body"/>
          </p:nvPr>
        </p:nvSpPr>
        <p:spPr>
          <a:xfrm>
            <a:off x="710407" y="4925408"/>
            <a:ext cx="5683200" cy="4029900"/>
          </a:xfrm>
          <a:prstGeom prst="rect">
            <a:avLst/>
          </a:prstGeom>
          <a:noFill/>
          <a:ln>
            <a:noFill/>
          </a:ln>
        </p:spPr>
        <p:txBody>
          <a:bodyPr anchorCtr="0" anchor="t" bIns="48300" lIns="96625" spcFirstLastPara="1" rIns="96625" wrap="square" tIns="48300">
            <a:noAutofit/>
          </a:bodyPr>
          <a:lstStyle/>
          <a:p>
            <a:pPr indent="0" lvl="0" marL="0" rtl="0" algn="l">
              <a:lnSpc>
                <a:spcPct val="115000"/>
              </a:lnSpc>
              <a:spcBef>
                <a:spcPts val="0"/>
              </a:spcBef>
              <a:spcAft>
                <a:spcPts val="1691"/>
              </a:spcAft>
              <a:buClr>
                <a:schemeClr val="dk1"/>
              </a:buClr>
              <a:buSzPts val="1200"/>
              <a:buFont typeface="Calibri"/>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30"/>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0"/>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0"/>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3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9"/>
          <p:cNvSpPr/>
          <p:nvPr>
            <p:ph idx="2" type="pic"/>
          </p:nvPr>
        </p:nvSpPr>
        <p:spPr>
          <a:xfrm>
            <a:off x="5183188" y="987429"/>
            <a:ext cx="6172200" cy="4873625"/>
          </a:xfrm>
          <a:prstGeom prst="rect">
            <a:avLst/>
          </a:prstGeom>
          <a:noFill/>
          <a:ln>
            <a:noFill/>
          </a:ln>
        </p:spPr>
      </p:sp>
      <p:sp>
        <p:nvSpPr>
          <p:cNvPr id="71" name="Google Shape;71;p3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2" name="Google Shape;72;p39"/>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39"/>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9"/>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5" name="Shape 75"/>
        <p:cNvGrpSpPr/>
        <p:nvPr/>
      </p:nvGrpSpPr>
      <p:grpSpPr>
        <a:xfrm>
          <a:off x="0" y="0"/>
          <a:ext cx="0" cy="0"/>
          <a:chOff x="0" y="0"/>
          <a:chExt cx="0" cy="0"/>
        </a:xfrm>
      </p:grpSpPr>
      <p:sp>
        <p:nvSpPr>
          <p:cNvPr id="76" name="Google Shape;76;p40"/>
          <p:cNvSpPr txBox="1"/>
          <p:nvPr>
            <p:ph type="title"/>
          </p:nvPr>
        </p:nvSpPr>
        <p:spPr>
          <a:xfrm>
            <a:off x="838200" y="365126"/>
            <a:ext cx="10515600" cy="79246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4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40"/>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40"/>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40"/>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1" name="Shape 81"/>
        <p:cNvGrpSpPr/>
        <p:nvPr/>
      </p:nvGrpSpPr>
      <p:grpSpPr>
        <a:xfrm>
          <a:off x="0" y="0"/>
          <a:ext cx="0" cy="0"/>
          <a:chOff x="0" y="0"/>
          <a:chExt cx="0" cy="0"/>
        </a:xfrm>
      </p:grpSpPr>
      <p:sp>
        <p:nvSpPr>
          <p:cNvPr id="82" name="Google Shape;82;p41"/>
          <p:cNvSpPr txBox="1"/>
          <p:nvPr>
            <p:ph type="title"/>
          </p:nvPr>
        </p:nvSpPr>
        <p:spPr>
          <a:xfrm rot="5400000">
            <a:off x="7133433"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41"/>
          <p:cNvSpPr txBox="1"/>
          <p:nvPr>
            <p:ph idx="1" type="body"/>
          </p:nvPr>
        </p:nvSpPr>
        <p:spPr>
          <a:xfrm rot="5400000">
            <a:off x="1799433"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4" name="Google Shape;84;p41"/>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41"/>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41"/>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1" name="Shape 21"/>
        <p:cNvGrpSpPr/>
        <p:nvPr/>
      </p:nvGrpSpPr>
      <p:grpSpPr>
        <a:xfrm>
          <a:off x="0" y="0"/>
          <a:ext cx="0" cy="0"/>
          <a:chOff x="0" y="0"/>
          <a:chExt cx="0" cy="0"/>
        </a:xfrm>
      </p:grpSpPr>
      <p:sp>
        <p:nvSpPr>
          <p:cNvPr id="22" name="Google Shape;22;p35"/>
          <p:cNvSpPr txBox="1"/>
          <p:nvPr>
            <p:ph type="title"/>
          </p:nvPr>
        </p:nvSpPr>
        <p:spPr>
          <a:xfrm>
            <a:off x="839788" y="365129"/>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5"/>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4" name="Google Shape;24;p35"/>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35"/>
          <p:cNvSpPr txBox="1"/>
          <p:nvPr>
            <p:ph idx="3" type="body"/>
          </p:nvPr>
        </p:nvSpPr>
        <p:spPr>
          <a:xfrm>
            <a:off x="6172202"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6" name="Google Shape;26;p35"/>
          <p:cNvSpPr txBox="1"/>
          <p:nvPr>
            <p:ph idx="4" type="body"/>
          </p:nvPr>
        </p:nvSpPr>
        <p:spPr>
          <a:xfrm>
            <a:off x="6172202"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35"/>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5"/>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5"/>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31"/>
          <p:cNvSpPr txBox="1"/>
          <p:nvPr>
            <p:ph type="title"/>
          </p:nvPr>
        </p:nvSpPr>
        <p:spPr>
          <a:xfrm>
            <a:off x="838200" y="365126"/>
            <a:ext cx="10515600" cy="79246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31"/>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1"/>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1"/>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Left">
  <p:cSld name="Title - Left">
    <p:spTree>
      <p:nvGrpSpPr>
        <p:cNvPr id="36" name="Shape 36"/>
        <p:cNvGrpSpPr/>
        <p:nvPr/>
      </p:nvGrpSpPr>
      <p:grpSpPr>
        <a:xfrm>
          <a:off x="0" y="0"/>
          <a:ext cx="0" cy="0"/>
          <a:chOff x="0" y="0"/>
          <a:chExt cx="0" cy="0"/>
        </a:xfrm>
      </p:grpSpPr>
      <p:sp>
        <p:nvSpPr>
          <p:cNvPr id="37" name="Google Shape;37;p32"/>
          <p:cNvSpPr txBox="1"/>
          <p:nvPr>
            <p:ph type="title"/>
          </p:nvPr>
        </p:nvSpPr>
        <p:spPr>
          <a:xfrm>
            <a:off x="623890" y="175653"/>
            <a:ext cx="9797831" cy="630902"/>
          </a:xfrm>
          <a:prstGeom prst="rect">
            <a:avLst/>
          </a:prstGeom>
          <a:noFill/>
          <a:ln>
            <a:noFill/>
          </a:ln>
        </p:spPr>
        <p:txBody>
          <a:bodyPr anchorCtr="0" anchor="ctr" bIns="45700" lIns="91425" spcFirstLastPara="1" rIns="91425" wrap="square" tIns="45700">
            <a:spAutoFit/>
          </a:bodyPr>
          <a:lstStyle>
            <a:lvl1pPr lvl="0" algn="l">
              <a:lnSpc>
                <a:spcPct val="100000"/>
              </a:lnSpc>
              <a:spcBef>
                <a:spcPts val="0"/>
              </a:spcBef>
              <a:spcAft>
                <a:spcPts val="0"/>
              </a:spcAft>
              <a:buClr>
                <a:srgbClr val="2F3A46"/>
              </a:buClr>
              <a:buSzPts val="4000"/>
              <a:buFont typeface="Open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2"/>
          <p:cNvSpPr txBox="1"/>
          <p:nvPr>
            <p:ph idx="1" type="subTitle"/>
          </p:nvPr>
        </p:nvSpPr>
        <p:spPr>
          <a:xfrm>
            <a:off x="623890" y="845046"/>
            <a:ext cx="9797831" cy="600124"/>
          </a:xfrm>
          <a:prstGeom prst="rect">
            <a:avLst/>
          </a:prstGeom>
          <a:noFill/>
          <a:ln>
            <a:noFill/>
          </a:ln>
        </p:spPr>
        <p:txBody>
          <a:bodyPr anchorCtr="0" anchor="t" bIns="45700" lIns="91425" spcFirstLastPara="1" rIns="91425" wrap="square" tIns="45700">
            <a:spAutoFit/>
          </a:bodyPr>
          <a:lstStyle>
            <a:lvl1pPr lvl="0" algn="l">
              <a:lnSpc>
                <a:spcPct val="100000"/>
              </a:lnSpc>
              <a:spcBef>
                <a:spcPts val="560"/>
              </a:spcBef>
              <a:spcAft>
                <a:spcPts val="0"/>
              </a:spcAft>
              <a:buClr>
                <a:schemeClr val="accent1"/>
              </a:buClr>
              <a:buSzPts val="2800"/>
              <a:buNone/>
              <a:defRPr sz="2800">
                <a:solidFill>
                  <a:schemeClr val="accent1"/>
                </a:solidFill>
              </a:defRPr>
            </a:lvl1pPr>
            <a:lvl2pPr lvl="1" algn="ctr">
              <a:lnSpc>
                <a:spcPct val="100000"/>
              </a:lnSpc>
              <a:spcBef>
                <a:spcPts val="400"/>
              </a:spcBef>
              <a:spcAft>
                <a:spcPts val="0"/>
              </a:spcAft>
              <a:buClr>
                <a:srgbClr val="6B7F80"/>
              </a:buClr>
              <a:buSzPts val="2000"/>
              <a:buNone/>
              <a:defRPr sz="2000"/>
            </a:lvl2pPr>
            <a:lvl3pPr lvl="2" algn="ctr">
              <a:lnSpc>
                <a:spcPct val="100000"/>
              </a:lnSpc>
              <a:spcBef>
                <a:spcPts val="360"/>
              </a:spcBef>
              <a:spcAft>
                <a:spcPts val="0"/>
              </a:spcAft>
              <a:buClr>
                <a:srgbClr val="6B7F80"/>
              </a:buClr>
              <a:buSzPts val="1800"/>
              <a:buNone/>
              <a:defRPr sz="1800"/>
            </a:lvl3pPr>
            <a:lvl4pPr lvl="3" algn="ctr">
              <a:lnSpc>
                <a:spcPct val="100000"/>
              </a:lnSpc>
              <a:spcBef>
                <a:spcPts val="320"/>
              </a:spcBef>
              <a:spcAft>
                <a:spcPts val="0"/>
              </a:spcAft>
              <a:buClr>
                <a:srgbClr val="6B7F80"/>
              </a:buClr>
              <a:buSzPts val="1600"/>
              <a:buNone/>
              <a:defRPr sz="1600"/>
            </a:lvl4pPr>
            <a:lvl5pPr lvl="4" algn="ctr">
              <a:lnSpc>
                <a:spcPct val="100000"/>
              </a:lnSpc>
              <a:spcBef>
                <a:spcPts val="320"/>
              </a:spcBef>
              <a:spcAft>
                <a:spcPts val="0"/>
              </a:spcAft>
              <a:buClr>
                <a:srgbClr val="6B7F80"/>
              </a:buClr>
              <a:buSzPts val="1600"/>
              <a:buNone/>
              <a:defRPr sz="1600"/>
            </a:lvl5pPr>
            <a:lvl6pPr lvl="5" algn="ctr">
              <a:lnSpc>
                <a:spcPct val="100000"/>
              </a:lnSpc>
              <a:spcBef>
                <a:spcPts val="320"/>
              </a:spcBef>
              <a:spcAft>
                <a:spcPts val="0"/>
              </a:spcAft>
              <a:buClr>
                <a:schemeClr val="dk1"/>
              </a:buClr>
              <a:buSzPts val="1600"/>
              <a:buNone/>
              <a:defRPr sz="1600"/>
            </a:lvl6pPr>
            <a:lvl7pPr lvl="6" algn="ctr">
              <a:lnSpc>
                <a:spcPct val="100000"/>
              </a:lnSpc>
              <a:spcBef>
                <a:spcPts val="320"/>
              </a:spcBef>
              <a:spcAft>
                <a:spcPts val="0"/>
              </a:spcAft>
              <a:buClr>
                <a:schemeClr val="dk1"/>
              </a:buClr>
              <a:buSzPts val="1600"/>
              <a:buNone/>
              <a:defRPr sz="1600"/>
            </a:lvl7pPr>
            <a:lvl8pPr lvl="7" algn="ctr">
              <a:lnSpc>
                <a:spcPct val="100000"/>
              </a:lnSpc>
              <a:spcBef>
                <a:spcPts val="320"/>
              </a:spcBef>
              <a:spcAft>
                <a:spcPts val="0"/>
              </a:spcAft>
              <a:buClr>
                <a:schemeClr val="dk1"/>
              </a:buClr>
              <a:buSzPts val="1600"/>
              <a:buNone/>
              <a:defRPr sz="1600"/>
            </a:lvl8pPr>
            <a:lvl9pPr lvl="8" algn="ctr">
              <a:lnSpc>
                <a:spcPct val="100000"/>
              </a:lnSpc>
              <a:spcBef>
                <a:spcPts val="320"/>
              </a:spcBef>
              <a:spcAft>
                <a:spcPts val="0"/>
              </a:spcAft>
              <a:buClr>
                <a:schemeClr val="dk1"/>
              </a:buClr>
              <a:buSzPts val="1600"/>
              <a:buNone/>
              <a:defRPr sz="16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9" name="Shape 39"/>
        <p:cNvGrpSpPr/>
        <p:nvPr/>
      </p:nvGrpSpPr>
      <p:grpSpPr>
        <a:xfrm>
          <a:off x="0" y="0"/>
          <a:ext cx="0" cy="0"/>
          <a:chOff x="0" y="0"/>
          <a:chExt cx="0" cy="0"/>
        </a:xfrm>
      </p:grpSpPr>
      <p:sp>
        <p:nvSpPr>
          <p:cNvPr id="40" name="Google Shape;40;p33"/>
          <p:cNvSpPr txBox="1"/>
          <p:nvPr>
            <p:ph type="title"/>
          </p:nvPr>
        </p:nvSpPr>
        <p:spPr>
          <a:xfrm>
            <a:off x="831851" y="1709742"/>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33"/>
          <p:cNvSpPr txBox="1"/>
          <p:nvPr>
            <p:ph idx="1" type="body"/>
          </p:nvPr>
        </p:nvSpPr>
        <p:spPr>
          <a:xfrm>
            <a:off x="831851" y="4589467"/>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2" name="Google Shape;42;p33"/>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33"/>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3"/>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34"/>
          <p:cNvSpPr txBox="1"/>
          <p:nvPr>
            <p:ph type="title"/>
          </p:nvPr>
        </p:nvSpPr>
        <p:spPr>
          <a:xfrm>
            <a:off x="838200" y="365126"/>
            <a:ext cx="10515600" cy="79246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3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34"/>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34"/>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4"/>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36"/>
          <p:cNvSpPr txBox="1"/>
          <p:nvPr>
            <p:ph type="title"/>
          </p:nvPr>
        </p:nvSpPr>
        <p:spPr>
          <a:xfrm>
            <a:off x="838200" y="365126"/>
            <a:ext cx="10515600" cy="79246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36"/>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6"/>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6"/>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37"/>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37"/>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7"/>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3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8"/>
          <p:cNvSpPr txBox="1"/>
          <p:nvPr>
            <p:ph idx="1" type="body"/>
          </p:nvPr>
        </p:nvSpPr>
        <p:spPr>
          <a:xfrm>
            <a:off x="5183188" y="987429"/>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4" name="Google Shape;64;p3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38"/>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38"/>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8"/>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mt="55000"/>
          </a:blip>
          <a:stretch>
            <a:fillRect/>
          </a:stretch>
        </a:blipFill>
      </p:bgPr>
    </p:bg>
    <p:spTree>
      <p:nvGrpSpPr>
        <p:cNvPr id="9" name="Shape 9"/>
        <p:cNvGrpSpPr/>
        <p:nvPr/>
      </p:nvGrpSpPr>
      <p:grpSpPr>
        <a:xfrm>
          <a:off x="0" y="0"/>
          <a:ext cx="0" cy="0"/>
          <a:chOff x="0" y="0"/>
          <a:chExt cx="0" cy="0"/>
        </a:xfrm>
      </p:grpSpPr>
      <p:sp>
        <p:nvSpPr>
          <p:cNvPr id="10" name="Google Shape;10;p29"/>
          <p:cNvSpPr txBox="1"/>
          <p:nvPr>
            <p:ph type="title"/>
          </p:nvPr>
        </p:nvSpPr>
        <p:spPr>
          <a:xfrm>
            <a:off x="838200" y="365126"/>
            <a:ext cx="10515600" cy="792466"/>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500"/>
              <a:buFont typeface="Calibri"/>
              <a:buNone/>
              <a:defRPr b="0" i="0" sz="3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9"/>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9"/>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9"/>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jmir.org/2015/7/e175/" TargetMode="External"/><Relationship Id="rId4" Type="http://schemas.openxmlformats.org/officeDocument/2006/relationships/hyperlink" Target="https://journals.plos.org/plosone/article?id=10.1371/journal.pone.0225695" TargetMode="External"/><Relationship Id="rId5" Type="http://schemas.openxmlformats.org/officeDocument/2006/relationships/hyperlink" Target="https://www.nature.com/articles/s41386-018-0030-z" TargetMode="External"/><Relationship Id="rId6" Type="http://schemas.openxmlformats.org/officeDocument/2006/relationships/hyperlink" Target="https://www.nature.com/articles/s41386-018-0030-z" TargetMode="External"/><Relationship Id="rId7" Type="http://schemas.openxmlformats.org/officeDocument/2006/relationships/hyperlink" Target="https://www.sciencedirect.com/science/article/pii/S153204641930282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nature.com/articles/s41386-018-0030-z"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nature.com/articles/s41386-018-0030-z"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cxnSp>
        <p:nvCxnSpPr>
          <p:cNvPr id="91" name="Google Shape;91;p1"/>
          <p:cNvCxnSpPr/>
          <p:nvPr/>
        </p:nvCxnSpPr>
        <p:spPr>
          <a:xfrm>
            <a:off x="0" y="0"/>
            <a:ext cx="914400" cy="0"/>
          </a:xfrm>
          <a:prstGeom prst="straightConnector1">
            <a:avLst/>
          </a:prstGeom>
          <a:noFill/>
          <a:ln cap="flat" cmpd="sng" w="9525">
            <a:solidFill>
              <a:srgbClr val="FBFFFF"/>
            </a:solidFill>
            <a:prstDash val="solid"/>
            <a:miter lim="800000"/>
            <a:headEnd len="sm" w="sm" type="none"/>
            <a:tailEnd len="sm" w="sm" type="none"/>
          </a:ln>
        </p:spPr>
      </p:cxnSp>
      <p:sp>
        <p:nvSpPr>
          <p:cNvPr id="92" name="Google Shape;92;p1"/>
          <p:cNvSpPr txBox="1"/>
          <p:nvPr/>
        </p:nvSpPr>
        <p:spPr>
          <a:xfrm>
            <a:off x="892796" y="2357598"/>
            <a:ext cx="8398200" cy="123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267"/>
              </a:spcBef>
              <a:spcAft>
                <a:spcPts val="0"/>
              </a:spcAft>
              <a:buClr>
                <a:srgbClr val="000000"/>
              </a:buClr>
              <a:buSzPts val="3600"/>
              <a:buFont typeface="Arial"/>
              <a:buNone/>
            </a:pPr>
            <a:r>
              <a:rPr b="1" lang="en-US" sz="3600">
                <a:solidFill>
                  <a:srgbClr val="39577E"/>
                </a:solidFill>
              </a:rPr>
              <a:t>Digital Phenotyping</a:t>
            </a:r>
            <a:endParaRPr b="1" sz="3600">
              <a:solidFill>
                <a:srgbClr val="39577E"/>
              </a:solidFill>
            </a:endParaRPr>
          </a:p>
          <a:p>
            <a:pPr indent="0" lvl="0" marL="0" marR="0" rtl="0" algn="l">
              <a:lnSpc>
                <a:spcPct val="100000"/>
              </a:lnSpc>
              <a:spcBef>
                <a:spcPts val="267"/>
              </a:spcBef>
              <a:spcAft>
                <a:spcPts val="267"/>
              </a:spcAft>
              <a:buClr>
                <a:srgbClr val="000000"/>
              </a:buClr>
              <a:buSzPts val="3600"/>
              <a:buFont typeface="Arial"/>
              <a:buNone/>
            </a:pPr>
            <a:r>
              <a:rPr lang="en-US" sz="3600">
                <a:solidFill>
                  <a:srgbClr val="39577E"/>
                </a:solidFill>
              </a:rPr>
              <a:t>for Mental Health</a:t>
            </a:r>
            <a:endParaRPr sz="3600">
              <a:solidFill>
                <a:srgbClr val="39577E"/>
              </a:solidFill>
            </a:endParaRPr>
          </a:p>
        </p:txBody>
      </p:sp>
      <p:sp>
        <p:nvSpPr>
          <p:cNvPr id="93" name="Google Shape;93;p1"/>
          <p:cNvSpPr txBox="1"/>
          <p:nvPr/>
        </p:nvSpPr>
        <p:spPr>
          <a:xfrm>
            <a:off x="941546" y="3763114"/>
            <a:ext cx="6094500" cy="492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sz="1600">
                <a:solidFill>
                  <a:schemeClr val="dk2"/>
                </a:solidFill>
                <a:latin typeface="Crimson Pro"/>
                <a:ea typeface="Crimson Pro"/>
                <a:cs typeface="Crimson Pro"/>
                <a:sym typeface="Crimson Pro"/>
              </a:rPr>
              <a:t>by Farihin Ufiya</a:t>
            </a:r>
            <a:endParaRPr b="1" sz="1600">
              <a:solidFill>
                <a:schemeClr val="dk2"/>
              </a:solidFill>
              <a:latin typeface="Crimson Pro"/>
              <a:ea typeface="Crimson Pro"/>
              <a:cs typeface="Crimson Pro"/>
              <a:sym typeface="Crimson Pro"/>
            </a:endParaRPr>
          </a:p>
          <a:p>
            <a:pPr indent="0" lvl="0" marL="0" marR="0" rtl="0" algn="l">
              <a:lnSpc>
                <a:spcPct val="100000"/>
              </a:lnSpc>
              <a:spcBef>
                <a:spcPts val="0"/>
              </a:spcBef>
              <a:spcAft>
                <a:spcPts val="0"/>
              </a:spcAft>
              <a:buClr>
                <a:srgbClr val="000000"/>
              </a:buClr>
              <a:buSzPts val="1400"/>
              <a:buFont typeface="Arial"/>
              <a:buNone/>
            </a:pPr>
            <a:r>
              <a:rPr lang="en-US" sz="1000">
                <a:solidFill>
                  <a:schemeClr val="dk2"/>
                </a:solidFill>
                <a:latin typeface="Crimson Pro Medium"/>
                <a:ea typeface="Crimson Pro Medium"/>
                <a:cs typeface="Crimson Pro Medium"/>
                <a:sym typeface="Crimson Pro Medium"/>
              </a:rPr>
              <a:t>Product Director at Angsana Health | Director of Nyawa </a:t>
            </a:r>
            <a:endParaRPr sz="1000">
              <a:solidFill>
                <a:schemeClr val="dk2"/>
              </a:solidFill>
              <a:latin typeface="Crimson Pro Medium"/>
              <a:ea typeface="Crimson Pro Medium"/>
              <a:cs typeface="Crimson Pro Medium"/>
              <a:sym typeface="Crimson Pro Medium"/>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g27e9d4d74ac_0_6"/>
          <p:cNvSpPr txBox="1"/>
          <p:nvPr/>
        </p:nvSpPr>
        <p:spPr>
          <a:xfrm>
            <a:off x="3048746" y="2354314"/>
            <a:ext cx="6094500" cy="2524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sz="1700">
                <a:solidFill>
                  <a:schemeClr val="dk2"/>
                </a:solidFill>
                <a:latin typeface="Crimson Pro Medium"/>
                <a:ea typeface="Crimson Pro Medium"/>
                <a:cs typeface="Crimson Pro Medium"/>
                <a:sym typeface="Crimson Pro Medium"/>
              </a:rPr>
              <a:t>“In 2050, when psychiatrists look back at the first two decades of the 21st century, what will they recognize as having the greatest impact? No doubt the revolution in genomics and the revolution in neuroscience will be considered important. But perhaps </a:t>
            </a:r>
            <a:r>
              <a:rPr b="1" lang="en-US" sz="1700">
                <a:solidFill>
                  <a:schemeClr val="dk2"/>
                </a:solidFill>
                <a:latin typeface="Crimson Pro"/>
                <a:ea typeface="Crimson Pro"/>
                <a:cs typeface="Crimson Pro"/>
                <a:sym typeface="Crimson Pro"/>
              </a:rPr>
              <a:t>the revolution in technology and information science will prove more consequential for global mental health.</a:t>
            </a:r>
            <a:r>
              <a:rPr lang="en-US" sz="1700">
                <a:solidFill>
                  <a:schemeClr val="dk2"/>
                </a:solidFill>
                <a:latin typeface="Crimson Pro Medium"/>
                <a:ea typeface="Crimson Pro Medium"/>
                <a:cs typeface="Crimson Pro Medium"/>
                <a:sym typeface="Crimson Pro Medium"/>
              </a:rPr>
              <a:t>”</a:t>
            </a:r>
            <a:endParaRPr sz="1700">
              <a:solidFill>
                <a:schemeClr val="dk2"/>
              </a:solidFill>
              <a:latin typeface="Crimson Pro Medium"/>
              <a:ea typeface="Crimson Pro Medium"/>
              <a:cs typeface="Crimson Pro Medium"/>
              <a:sym typeface="Crimson Pro Medium"/>
            </a:endParaRPr>
          </a:p>
          <a:p>
            <a:pPr indent="0" lvl="0" marL="0" marR="0" rtl="0" algn="l">
              <a:lnSpc>
                <a:spcPct val="100000"/>
              </a:lnSpc>
              <a:spcBef>
                <a:spcPts val="0"/>
              </a:spcBef>
              <a:spcAft>
                <a:spcPts val="0"/>
              </a:spcAft>
              <a:buClr>
                <a:srgbClr val="000000"/>
              </a:buClr>
              <a:buSzPts val="1400"/>
              <a:buFont typeface="Arial"/>
              <a:buNone/>
            </a:pPr>
            <a:r>
              <a:t/>
            </a:r>
            <a:endParaRPr b="1" sz="1600">
              <a:solidFill>
                <a:schemeClr val="dk2"/>
              </a:solidFill>
              <a:latin typeface="Crimson Pro"/>
              <a:ea typeface="Crimson Pro"/>
              <a:cs typeface="Crimson Pro"/>
              <a:sym typeface="Crimson Pro"/>
            </a:endParaRPr>
          </a:p>
          <a:p>
            <a:pPr indent="0" lvl="0" marL="0" marR="0" rtl="0" algn="l">
              <a:lnSpc>
                <a:spcPct val="100000"/>
              </a:lnSpc>
              <a:spcBef>
                <a:spcPts val="0"/>
              </a:spcBef>
              <a:spcAft>
                <a:spcPts val="0"/>
              </a:spcAft>
              <a:buClr>
                <a:srgbClr val="000000"/>
              </a:buClr>
              <a:buSzPts val="1400"/>
              <a:buFont typeface="Arial"/>
              <a:buNone/>
            </a:pPr>
            <a:r>
              <a:t/>
            </a:r>
            <a:endParaRPr b="1" sz="1600">
              <a:solidFill>
                <a:schemeClr val="dk2"/>
              </a:solidFill>
              <a:latin typeface="Crimson Pro"/>
              <a:ea typeface="Crimson Pro"/>
              <a:cs typeface="Crimson Pro"/>
              <a:sym typeface="Crimson Pro"/>
            </a:endParaRPr>
          </a:p>
          <a:p>
            <a:pPr indent="0" lvl="0" marL="0" marR="0" rtl="0" algn="r">
              <a:lnSpc>
                <a:spcPct val="100000"/>
              </a:lnSpc>
              <a:spcBef>
                <a:spcPts val="0"/>
              </a:spcBef>
              <a:spcAft>
                <a:spcPts val="0"/>
              </a:spcAft>
              <a:buClr>
                <a:srgbClr val="000000"/>
              </a:buClr>
              <a:buSzPts val="1400"/>
              <a:buFont typeface="Arial"/>
              <a:buNone/>
            </a:pPr>
            <a:r>
              <a:rPr lang="en-US" sz="1600">
                <a:solidFill>
                  <a:schemeClr val="dk2"/>
                </a:solidFill>
                <a:latin typeface="Crimson Pro Medium"/>
                <a:ea typeface="Crimson Pro Medium"/>
                <a:cs typeface="Crimson Pro Medium"/>
                <a:sym typeface="Crimson Pro Medium"/>
              </a:rPr>
              <a:t>Dr Thomas Insel </a:t>
            </a:r>
            <a:endParaRPr sz="1600">
              <a:solidFill>
                <a:schemeClr val="dk2"/>
              </a:solidFill>
              <a:latin typeface="Crimson Pro Medium"/>
              <a:ea typeface="Crimson Pro Medium"/>
              <a:cs typeface="Crimson Pro Medium"/>
              <a:sym typeface="Crimson Pro Medium"/>
            </a:endParaRPr>
          </a:p>
          <a:p>
            <a:pPr indent="0" lvl="0" marL="0" marR="0" rtl="0" algn="r">
              <a:lnSpc>
                <a:spcPct val="100000"/>
              </a:lnSpc>
              <a:spcBef>
                <a:spcPts val="0"/>
              </a:spcBef>
              <a:spcAft>
                <a:spcPts val="0"/>
              </a:spcAft>
              <a:buClr>
                <a:srgbClr val="000000"/>
              </a:buClr>
              <a:buSzPts val="1400"/>
              <a:buFont typeface="Arial"/>
              <a:buNone/>
            </a:pPr>
            <a:r>
              <a:rPr lang="en-US" sz="800">
                <a:solidFill>
                  <a:schemeClr val="dk2"/>
                </a:solidFill>
                <a:latin typeface="Crimson Pro Medium"/>
                <a:ea typeface="Crimson Pro Medium"/>
                <a:cs typeface="Crimson Pro Medium"/>
                <a:sym typeface="Crimson Pro Medium"/>
              </a:rPr>
              <a:t>former head of the US National Institute of Mental Health (NIMH)</a:t>
            </a:r>
            <a:endParaRPr sz="800">
              <a:solidFill>
                <a:schemeClr val="dk2"/>
              </a:solidFill>
              <a:latin typeface="Crimson Pro Medium"/>
              <a:ea typeface="Crimson Pro Medium"/>
              <a:cs typeface="Crimson Pro Medium"/>
              <a:sym typeface="Crimson Pro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cxnSp>
        <p:nvCxnSpPr>
          <p:cNvPr id="104" name="Google Shape;104;g2454102c081_0_14"/>
          <p:cNvCxnSpPr/>
          <p:nvPr/>
        </p:nvCxnSpPr>
        <p:spPr>
          <a:xfrm>
            <a:off x="0" y="0"/>
            <a:ext cx="914400" cy="0"/>
          </a:xfrm>
          <a:prstGeom prst="straightConnector1">
            <a:avLst/>
          </a:prstGeom>
          <a:noFill/>
          <a:ln cap="flat" cmpd="sng" w="9525">
            <a:solidFill>
              <a:srgbClr val="FBFFFF"/>
            </a:solidFill>
            <a:prstDash val="solid"/>
            <a:miter lim="800000"/>
            <a:headEnd len="sm" w="sm" type="none"/>
            <a:tailEnd len="sm" w="sm" type="none"/>
          </a:ln>
        </p:spPr>
      </p:cxnSp>
      <p:grpSp>
        <p:nvGrpSpPr>
          <p:cNvPr id="105" name="Google Shape;105;g2454102c081_0_14"/>
          <p:cNvGrpSpPr/>
          <p:nvPr/>
        </p:nvGrpSpPr>
        <p:grpSpPr>
          <a:xfrm>
            <a:off x="2283551" y="4522575"/>
            <a:ext cx="7796191" cy="831000"/>
            <a:chOff x="2513850" y="4605479"/>
            <a:chExt cx="7164300" cy="831000"/>
          </a:xfrm>
        </p:grpSpPr>
        <p:sp>
          <p:nvSpPr>
            <p:cNvPr id="106" name="Google Shape;106;g2454102c081_0_14"/>
            <p:cNvSpPr/>
            <p:nvPr/>
          </p:nvSpPr>
          <p:spPr>
            <a:xfrm>
              <a:off x="2513850" y="4605479"/>
              <a:ext cx="7164300" cy="831000"/>
            </a:xfrm>
            <a:prstGeom prst="rect">
              <a:avLst/>
            </a:prstGeom>
            <a:solidFill>
              <a:srgbClr val="3D5A80">
                <a:alpha val="705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500"/>
            </a:p>
          </p:txBody>
        </p:sp>
        <p:sp>
          <p:nvSpPr>
            <p:cNvPr id="107" name="Google Shape;107;g2454102c081_0_14"/>
            <p:cNvSpPr txBox="1"/>
            <p:nvPr/>
          </p:nvSpPr>
          <p:spPr>
            <a:xfrm>
              <a:off x="3014000" y="4734375"/>
              <a:ext cx="6164100" cy="585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500">
                  <a:solidFill>
                    <a:srgbClr val="FBFFFF"/>
                  </a:solidFill>
                  <a:latin typeface="Crimson Pro"/>
                  <a:ea typeface="Crimson Pro"/>
                  <a:cs typeface="Crimson Pro"/>
                  <a:sym typeface="Crimson Pro"/>
                </a:rPr>
                <a:t>Imperfect Data</a:t>
              </a:r>
              <a:endParaRPr b="1" sz="1500">
                <a:solidFill>
                  <a:srgbClr val="FBFFFF"/>
                </a:solidFill>
                <a:latin typeface="Crimson Pro"/>
                <a:ea typeface="Crimson Pro"/>
                <a:cs typeface="Crimson Pro"/>
                <a:sym typeface="Crimson Pro"/>
              </a:endParaRPr>
            </a:p>
            <a:p>
              <a:pPr indent="0" lvl="0" marL="0" rtl="0" algn="ctr">
                <a:spcBef>
                  <a:spcPts val="0"/>
                </a:spcBef>
                <a:spcAft>
                  <a:spcPts val="0"/>
                </a:spcAft>
                <a:buNone/>
              </a:pPr>
              <a:r>
                <a:rPr lang="en-US" sz="1000">
                  <a:solidFill>
                    <a:srgbClr val="FFFFFF"/>
                  </a:solidFill>
                  <a:latin typeface="Crimson Pro Light"/>
                  <a:ea typeface="Crimson Pro Light"/>
                  <a:cs typeface="Crimson Pro Light"/>
                  <a:sym typeface="Crimson Pro Light"/>
                </a:rPr>
                <a:t>Manual collection and reviews of mental health data are  impractical, unsustainable and error-prone.</a:t>
              </a:r>
              <a:r>
                <a:rPr baseline="30000" lang="en-US" sz="1000">
                  <a:solidFill>
                    <a:srgbClr val="FFFFFF"/>
                  </a:solidFill>
                  <a:latin typeface="Crimson Pro Light"/>
                  <a:ea typeface="Crimson Pro Light"/>
                  <a:cs typeface="Crimson Pro Light"/>
                  <a:sym typeface="Crimson Pro Light"/>
                </a:rPr>
                <a:t>2  </a:t>
              </a:r>
              <a:r>
                <a:rPr lang="en-US" sz="1000">
                  <a:solidFill>
                    <a:srgbClr val="FFFFFF"/>
                  </a:solidFill>
                  <a:latin typeface="Crimson Pro Light"/>
                  <a:ea typeface="Crimson Pro Light"/>
                  <a:cs typeface="Crimson Pro Light"/>
                  <a:sym typeface="Crimson Pro Light"/>
                </a:rPr>
                <a:t> </a:t>
              </a:r>
              <a:endParaRPr sz="1000">
                <a:solidFill>
                  <a:srgbClr val="39577E"/>
                </a:solidFill>
                <a:latin typeface="Crimson Pro Light"/>
                <a:ea typeface="Crimson Pro Light"/>
                <a:cs typeface="Crimson Pro Light"/>
                <a:sym typeface="Crimson Pro Light"/>
              </a:endParaRPr>
            </a:p>
            <a:p>
              <a:pPr indent="0" lvl="0" marL="0" rtl="0" algn="ctr">
                <a:spcBef>
                  <a:spcPts val="0"/>
                </a:spcBef>
                <a:spcAft>
                  <a:spcPts val="0"/>
                </a:spcAft>
                <a:buNone/>
              </a:pPr>
              <a:r>
                <a:rPr lang="en-US" sz="1000">
                  <a:solidFill>
                    <a:srgbClr val="39577E"/>
                  </a:solidFill>
                  <a:latin typeface="Crimson Pro Light"/>
                  <a:ea typeface="Crimson Pro Light"/>
                  <a:cs typeface="Crimson Pro Light"/>
                  <a:sym typeface="Crimson Pro Light"/>
                </a:rPr>
                <a:t>   </a:t>
              </a:r>
              <a:endParaRPr sz="1000">
                <a:solidFill>
                  <a:srgbClr val="39577E"/>
                </a:solidFill>
                <a:latin typeface="Crimson Pro Medium"/>
                <a:ea typeface="Crimson Pro Medium"/>
                <a:cs typeface="Crimson Pro Medium"/>
                <a:sym typeface="Crimson Pro Medium"/>
              </a:endParaRPr>
            </a:p>
            <a:p>
              <a:pPr indent="0" lvl="0" marL="0" rtl="0" algn="ctr">
                <a:spcBef>
                  <a:spcPts val="0"/>
                </a:spcBef>
                <a:spcAft>
                  <a:spcPts val="0"/>
                </a:spcAft>
                <a:buNone/>
              </a:pPr>
              <a:r>
                <a:t/>
              </a:r>
              <a:endParaRPr b="1" sz="1500">
                <a:solidFill>
                  <a:srgbClr val="FBFFFF"/>
                </a:solidFill>
                <a:latin typeface="Crimson Pro"/>
                <a:ea typeface="Crimson Pro"/>
                <a:cs typeface="Crimson Pro"/>
                <a:sym typeface="Crimson Pro"/>
              </a:endParaRPr>
            </a:p>
          </p:txBody>
        </p:sp>
      </p:grpSp>
      <p:grpSp>
        <p:nvGrpSpPr>
          <p:cNvPr id="108" name="Google Shape;108;g2454102c081_0_14"/>
          <p:cNvGrpSpPr/>
          <p:nvPr/>
        </p:nvGrpSpPr>
        <p:grpSpPr>
          <a:xfrm>
            <a:off x="3029350" y="2656644"/>
            <a:ext cx="6164100" cy="830973"/>
            <a:chOff x="3013810" y="3418702"/>
            <a:chExt cx="6164100" cy="1129500"/>
          </a:xfrm>
        </p:grpSpPr>
        <p:sp>
          <p:nvSpPr>
            <p:cNvPr id="109" name="Google Shape;109;g2454102c081_0_14"/>
            <p:cNvSpPr/>
            <p:nvPr/>
          </p:nvSpPr>
          <p:spPr>
            <a:xfrm>
              <a:off x="3013810" y="3418702"/>
              <a:ext cx="6164100" cy="1129500"/>
            </a:xfrm>
            <a:prstGeom prst="rect">
              <a:avLst/>
            </a:prstGeom>
            <a:solidFill>
              <a:srgbClr val="3D5A80">
                <a:alpha val="36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500"/>
            </a:p>
          </p:txBody>
        </p:sp>
        <p:sp>
          <p:nvSpPr>
            <p:cNvPr id="110" name="Google Shape;110;g2454102c081_0_14"/>
            <p:cNvSpPr txBox="1"/>
            <p:nvPr/>
          </p:nvSpPr>
          <p:spPr>
            <a:xfrm>
              <a:off x="3452600" y="3455575"/>
              <a:ext cx="5286300" cy="715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500">
                  <a:solidFill>
                    <a:schemeClr val="dk2"/>
                  </a:solidFill>
                  <a:latin typeface="Crimson Pro"/>
                  <a:ea typeface="Crimson Pro"/>
                  <a:cs typeface="Crimson Pro"/>
                  <a:sym typeface="Crimson Pro"/>
                </a:rPr>
                <a:t>Imperfect Treatments</a:t>
              </a:r>
              <a:endParaRPr b="1" sz="1500">
                <a:solidFill>
                  <a:schemeClr val="dk2"/>
                </a:solidFill>
                <a:latin typeface="Crimson Pro"/>
                <a:ea typeface="Crimson Pro"/>
                <a:cs typeface="Crimson Pro"/>
                <a:sym typeface="Crimson Pro"/>
              </a:endParaRPr>
            </a:p>
            <a:p>
              <a:pPr indent="0" lvl="0" marL="0" rtl="0" algn="ctr">
                <a:spcBef>
                  <a:spcPts val="0"/>
                </a:spcBef>
                <a:spcAft>
                  <a:spcPts val="0"/>
                </a:spcAft>
                <a:buClr>
                  <a:srgbClr val="000000"/>
                </a:buClr>
                <a:buSzPts val="1100"/>
                <a:buFont typeface="Arial"/>
                <a:buNone/>
              </a:pPr>
              <a:r>
                <a:rPr lang="en-US" sz="1000">
                  <a:solidFill>
                    <a:schemeClr val="dk2"/>
                  </a:solidFill>
                  <a:latin typeface="Crimson Pro Light"/>
                  <a:ea typeface="Crimson Pro Light"/>
                  <a:cs typeface="Crimson Pro Light"/>
                  <a:sym typeface="Crimson Pro Light"/>
                </a:rPr>
                <a:t>Treatment resistance affects up to 60% of all patients with psychiatric disorders.</a:t>
              </a:r>
              <a:r>
                <a:rPr baseline="30000" lang="en-US" sz="1000">
                  <a:solidFill>
                    <a:schemeClr val="dk2"/>
                  </a:solidFill>
                  <a:latin typeface="Crimson Pro Light"/>
                  <a:ea typeface="Crimson Pro Light"/>
                  <a:cs typeface="Crimson Pro Light"/>
                  <a:sym typeface="Crimson Pro Light"/>
                </a:rPr>
                <a:t>3-4</a:t>
              </a:r>
              <a:r>
                <a:rPr lang="en-US" sz="1000">
                  <a:solidFill>
                    <a:schemeClr val="dk2"/>
                  </a:solidFill>
                  <a:latin typeface="Crimson Pro Light"/>
                  <a:ea typeface="Crimson Pro Light"/>
                  <a:cs typeface="Crimson Pro Light"/>
                  <a:sym typeface="Crimson Pro Light"/>
                </a:rPr>
                <a:t>  </a:t>
              </a:r>
              <a:endParaRPr sz="10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Clr>
                  <a:srgbClr val="000000"/>
                </a:buClr>
                <a:buSzPts val="1100"/>
                <a:buFont typeface="Arial"/>
                <a:buNone/>
              </a:pPr>
              <a:r>
                <a:rPr lang="en-US" sz="1000">
                  <a:solidFill>
                    <a:schemeClr val="dk2"/>
                  </a:solidFill>
                  <a:latin typeface="Crimson Pro Light"/>
                  <a:ea typeface="Crimson Pro Light"/>
                  <a:cs typeface="Crimson Pro Light"/>
                  <a:sym typeface="Crimson Pro Light"/>
                </a:rPr>
                <a:t>This is 10 times higher than patients in general. </a:t>
              </a:r>
              <a:endParaRPr sz="1000">
                <a:solidFill>
                  <a:srgbClr val="FFFFFF"/>
                </a:solidFill>
                <a:latin typeface="Crimson Pro Light"/>
                <a:ea typeface="Crimson Pro Light"/>
                <a:cs typeface="Crimson Pro Light"/>
                <a:sym typeface="Crimson Pro Light"/>
              </a:endParaRPr>
            </a:p>
            <a:p>
              <a:pPr indent="0" lvl="0" marL="0" rtl="0" algn="ctr">
                <a:spcBef>
                  <a:spcPts val="0"/>
                </a:spcBef>
                <a:spcAft>
                  <a:spcPts val="0"/>
                </a:spcAft>
                <a:buNone/>
              </a:pPr>
              <a:r>
                <a:rPr lang="en-US" sz="1000">
                  <a:solidFill>
                    <a:srgbClr val="39577E"/>
                  </a:solidFill>
                  <a:latin typeface="Crimson Pro Light"/>
                  <a:ea typeface="Crimson Pro Light"/>
                  <a:cs typeface="Crimson Pro Light"/>
                  <a:sym typeface="Crimson Pro Light"/>
                </a:rPr>
                <a:t>   </a:t>
              </a:r>
              <a:endParaRPr sz="1000">
                <a:solidFill>
                  <a:srgbClr val="39577E"/>
                </a:solidFill>
                <a:latin typeface="Crimson Pro Medium"/>
                <a:ea typeface="Crimson Pro Medium"/>
                <a:cs typeface="Crimson Pro Medium"/>
                <a:sym typeface="Crimson Pro Medium"/>
              </a:endParaRPr>
            </a:p>
            <a:p>
              <a:pPr indent="0" lvl="0" marL="0" rtl="0" algn="ctr">
                <a:spcBef>
                  <a:spcPts val="0"/>
                </a:spcBef>
                <a:spcAft>
                  <a:spcPts val="0"/>
                </a:spcAft>
                <a:buNone/>
              </a:pPr>
              <a:r>
                <a:t/>
              </a:r>
              <a:endParaRPr b="1" sz="1500">
                <a:solidFill>
                  <a:srgbClr val="FBFFFF"/>
                </a:solidFill>
                <a:latin typeface="Crimson Pro"/>
                <a:ea typeface="Crimson Pro"/>
                <a:cs typeface="Crimson Pro"/>
                <a:sym typeface="Crimson Pro"/>
              </a:endParaRPr>
            </a:p>
          </p:txBody>
        </p:sp>
      </p:grpSp>
      <p:grpSp>
        <p:nvGrpSpPr>
          <p:cNvPr id="111" name="Google Shape;111;g2454102c081_0_14"/>
          <p:cNvGrpSpPr/>
          <p:nvPr/>
        </p:nvGrpSpPr>
        <p:grpSpPr>
          <a:xfrm>
            <a:off x="3468250" y="1591010"/>
            <a:ext cx="5286300" cy="1008441"/>
            <a:chOff x="3452800" y="2192625"/>
            <a:chExt cx="5286300" cy="1168800"/>
          </a:xfrm>
        </p:grpSpPr>
        <p:sp>
          <p:nvSpPr>
            <p:cNvPr id="112" name="Google Shape;112;g2454102c081_0_14"/>
            <p:cNvSpPr/>
            <p:nvPr/>
          </p:nvSpPr>
          <p:spPr>
            <a:xfrm>
              <a:off x="3452800" y="2192625"/>
              <a:ext cx="5286300" cy="1168800"/>
            </a:xfrm>
            <a:prstGeom prst="rect">
              <a:avLst/>
            </a:prstGeom>
            <a:solidFill>
              <a:srgbClr val="3D5A80">
                <a:alpha val="189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500"/>
            </a:p>
          </p:txBody>
        </p:sp>
        <p:sp>
          <p:nvSpPr>
            <p:cNvPr id="113" name="Google Shape;113;g2454102c081_0_14"/>
            <p:cNvSpPr txBox="1"/>
            <p:nvPr/>
          </p:nvSpPr>
          <p:spPr>
            <a:xfrm>
              <a:off x="3682800" y="2260875"/>
              <a:ext cx="4826100" cy="1032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500">
                  <a:solidFill>
                    <a:schemeClr val="dk2"/>
                  </a:solidFill>
                  <a:latin typeface="Crimson Pro"/>
                  <a:ea typeface="Crimson Pro"/>
                  <a:cs typeface="Crimson Pro"/>
                  <a:sym typeface="Crimson Pro"/>
                </a:rPr>
                <a:t>Strained Mental Healthcare </a:t>
              </a:r>
              <a:endParaRPr b="1" sz="1500">
                <a:solidFill>
                  <a:schemeClr val="dk2"/>
                </a:solidFill>
                <a:latin typeface="Crimson Pro"/>
                <a:ea typeface="Crimson Pro"/>
                <a:cs typeface="Crimson Pro"/>
                <a:sym typeface="Crimson Pro"/>
              </a:endParaRPr>
            </a:p>
            <a:p>
              <a:pPr indent="0" lvl="0" marL="0" rtl="0" algn="ctr">
                <a:spcBef>
                  <a:spcPts val="0"/>
                </a:spcBef>
                <a:spcAft>
                  <a:spcPts val="0"/>
                </a:spcAft>
                <a:buNone/>
              </a:pPr>
              <a:r>
                <a:rPr lang="en-US" sz="1000">
                  <a:solidFill>
                    <a:schemeClr val="dk2"/>
                  </a:solidFill>
                  <a:latin typeface="Crimson Pro Light"/>
                  <a:ea typeface="Crimson Pro Light"/>
                  <a:cs typeface="Crimson Pro Light"/>
                  <a:sym typeface="Crimson Pro Light"/>
                </a:rPr>
                <a:t>Around 20% of people have a mental health condition, causing  the global economy US$ 1 trillion each year.</a:t>
              </a:r>
              <a:r>
                <a:rPr baseline="30000" lang="en-US" sz="1000">
                  <a:solidFill>
                    <a:schemeClr val="dk2"/>
                  </a:solidFill>
                  <a:latin typeface="Crimson Pro Light"/>
                  <a:ea typeface="Crimson Pro Light"/>
                  <a:cs typeface="Crimson Pro Light"/>
                  <a:sym typeface="Crimson Pro Light"/>
                </a:rPr>
                <a:t>1  </a:t>
              </a:r>
              <a:r>
                <a:rPr lang="en-US" sz="1000">
                  <a:solidFill>
                    <a:schemeClr val="dk2"/>
                  </a:solidFill>
                  <a:latin typeface="Crimson Pro Light"/>
                  <a:ea typeface="Crimson Pro Light"/>
                  <a:cs typeface="Crimson Pro Light"/>
                  <a:sym typeface="Crimson Pro Light"/>
                </a:rPr>
                <a:t>Healthcare systems face a growing demand for mental health services coupled with a shortage of skilled personnel.</a:t>
              </a:r>
              <a:r>
                <a:rPr baseline="30000" lang="en-US" sz="1000">
                  <a:solidFill>
                    <a:schemeClr val="dk2"/>
                  </a:solidFill>
                  <a:latin typeface="Crimson Pro Light"/>
                  <a:ea typeface="Crimson Pro Light"/>
                  <a:cs typeface="Crimson Pro Light"/>
                  <a:sym typeface="Crimson Pro Light"/>
                </a:rPr>
                <a:t>2</a:t>
              </a:r>
              <a:r>
                <a:rPr lang="en-US" sz="1000">
                  <a:solidFill>
                    <a:schemeClr val="dk2"/>
                  </a:solidFill>
                  <a:latin typeface="Crimson Pro Light"/>
                  <a:ea typeface="Crimson Pro Light"/>
                  <a:cs typeface="Crimson Pro Light"/>
                  <a:sym typeface="Crimson Pro Light"/>
                </a:rPr>
                <a:t>   </a:t>
              </a:r>
              <a:endParaRPr b="1" sz="1000">
                <a:solidFill>
                  <a:schemeClr val="dk2"/>
                </a:solidFill>
                <a:latin typeface="Crimson Pro"/>
                <a:ea typeface="Crimson Pro"/>
                <a:cs typeface="Crimson Pro"/>
                <a:sym typeface="Crimson Pro"/>
              </a:endParaRPr>
            </a:p>
          </p:txBody>
        </p:sp>
      </p:grpSp>
      <p:sp>
        <p:nvSpPr>
          <p:cNvPr id="114" name="Google Shape;114;g2454102c081_0_14"/>
          <p:cNvSpPr txBox="1"/>
          <p:nvPr/>
        </p:nvSpPr>
        <p:spPr>
          <a:xfrm>
            <a:off x="174175" y="5902750"/>
            <a:ext cx="118077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aseline="30000" lang="en-US" sz="800">
                <a:solidFill>
                  <a:srgbClr val="000000"/>
                </a:solidFill>
                <a:latin typeface="Crimson Pro Medium"/>
                <a:ea typeface="Crimson Pro Medium"/>
                <a:cs typeface="Crimson Pro Medium"/>
                <a:sym typeface="Crimson Pro Medium"/>
              </a:rPr>
              <a:t>1</a:t>
            </a:r>
            <a:r>
              <a:rPr lang="en-US" sz="800">
                <a:solidFill>
                  <a:srgbClr val="000000"/>
                </a:solidFill>
                <a:latin typeface="Crimson Pro Medium"/>
                <a:ea typeface="Crimson Pro Medium"/>
                <a:cs typeface="Crimson Pro Medium"/>
                <a:sym typeface="Crimson Pro Medium"/>
              </a:rPr>
              <a:t>World Health Organization. "World mental health report: transforming mental health for all." (2022).</a:t>
            </a:r>
            <a:endParaRPr sz="800">
              <a:solidFill>
                <a:srgbClr val="000000"/>
              </a:solidFill>
              <a:latin typeface="Crimson Pro Medium"/>
              <a:ea typeface="Crimson Pro Medium"/>
              <a:cs typeface="Crimson Pro Medium"/>
              <a:sym typeface="Crimson Pro Medium"/>
            </a:endParaRPr>
          </a:p>
          <a:p>
            <a:pPr indent="0" lvl="0" marL="0" marR="0" rtl="0" algn="l">
              <a:spcBef>
                <a:spcPts val="0"/>
              </a:spcBef>
              <a:spcAft>
                <a:spcPts val="0"/>
              </a:spcAft>
              <a:buNone/>
            </a:pPr>
            <a:r>
              <a:rPr baseline="30000" lang="en-US" sz="800">
                <a:solidFill>
                  <a:srgbClr val="000000"/>
                </a:solidFill>
                <a:latin typeface="Crimson Pro Medium"/>
                <a:ea typeface="Crimson Pro Medium"/>
                <a:cs typeface="Crimson Pro Medium"/>
                <a:sym typeface="Crimson Pro Medium"/>
              </a:rPr>
              <a:t>2</a:t>
            </a:r>
            <a:r>
              <a:rPr lang="en-US" sz="800">
                <a:solidFill>
                  <a:srgbClr val="000000"/>
                </a:solidFill>
                <a:latin typeface="Crimson Pro Medium"/>
                <a:ea typeface="Crimson Pro Medium"/>
                <a:cs typeface="Crimson Pro Medium"/>
                <a:sym typeface="Crimson Pro Medium"/>
              </a:rPr>
              <a:t>Garriga, Roger, Javier Mas et al. "Machine learning model to predict mental health crises from electronic health records." Nature medicine 28, no. 6 (2022): 1240-1248.</a:t>
            </a:r>
            <a:endParaRPr sz="800">
              <a:solidFill>
                <a:srgbClr val="000000"/>
              </a:solidFill>
              <a:latin typeface="Crimson Pro Medium"/>
              <a:ea typeface="Crimson Pro Medium"/>
              <a:cs typeface="Crimson Pro Medium"/>
              <a:sym typeface="Crimson Pro Medium"/>
            </a:endParaRPr>
          </a:p>
          <a:p>
            <a:pPr indent="0" lvl="0" marL="0" marR="0" rtl="0" algn="l">
              <a:spcBef>
                <a:spcPts val="0"/>
              </a:spcBef>
              <a:spcAft>
                <a:spcPts val="0"/>
              </a:spcAft>
              <a:buNone/>
            </a:pPr>
            <a:r>
              <a:rPr baseline="30000" lang="en-US" sz="800">
                <a:solidFill>
                  <a:srgbClr val="000000"/>
                </a:solidFill>
                <a:latin typeface="Crimson Pro Medium"/>
                <a:ea typeface="Crimson Pro Medium"/>
                <a:cs typeface="Crimson Pro Medium"/>
                <a:sym typeface="Crimson Pro Medium"/>
              </a:rPr>
              <a:t>3</a:t>
            </a:r>
            <a:r>
              <a:rPr lang="en-US" sz="800">
                <a:solidFill>
                  <a:srgbClr val="000000"/>
                </a:solidFill>
                <a:latin typeface="Crimson Pro Medium"/>
                <a:ea typeface="Crimson Pro Medium"/>
                <a:cs typeface="Crimson Pro Medium"/>
                <a:sym typeface="Crimson Pro Medium"/>
              </a:rPr>
              <a:t>Howes, Oliver D., Michael E. Thase, and Toby Pillinger. "Treatment resistance in psychiatry: state of the art and new directions." Molecular psychiatry 27, no. 1 (2022): 58-72.</a:t>
            </a:r>
            <a:endParaRPr sz="800">
              <a:solidFill>
                <a:srgbClr val="000000"/>
              </a:solidFill>
              <a:latin typeface="Crimson Pro Medium"/>
              <a:ea typeface="Crimson Pro Medium"/>
              <a:cs typeface="Crimson Pro Medium"/>
              <a:sym typeface="Crimson Pro Medium"/>
            </a:endParaRPr>
          </a:p>
          <a:p>
            <a:pPr indent="0" lvl="0" marL="0" marR="0" rtl="0" algn="l">
              <a:spcBef>
                <a:spcPts val="0"/>
              </a:spcBef>
              <a:spcAft>
                <a:spcPts val="0"/>
              </a:spcAft>
              <a:buNone/>
            </a:pPr>
            <a:r>
              <a:rPr baseline="30000" lang="en-US" sz="800">
                <a:solidFill>
                  <a:srgbClr val="000000"/>
                </a:solidFill>
                <a:latin typeface="Crimson Pro Medium"/>
                <a:ea typeface="Crimson Pro Medium"/>
                <a:cs typeface="Crimson Pro Medium"/>
                <a:sym typeface="Crimson Pro Medium"/>
              </a:rPr>
              <a:t>4</a:t>
            </a:r>
            <a:r>
              <a:rPr lang="en-US" sz="800">
                <a:solidFill>
                  <a:srgbClr val="000000"/>
                </a:solidFill>
                <a:latin typeface="Crimson Pro Medium"/>
                <a:ea typeface="Crimson Pro Medium"/>
                <a:cs typeface="Crimson Pro Medium"/>
                <a:sym typeface="Crimson Pro Medium"/>
              </a:rPr>
              <a:t>Chekroud, Adam M., Julia Bondar et al. "The promise of machine learning in predicting treatment outcomes in psychiatry." World Psychiatry 20, no. 2 (2021): 154-170.</a:t>
            </a:r>
            <a:endParaRPr sz="800">
              <a:solidFill>
                <a:srgbClr val="000000"/>
              </a:solidFill>
              <a:latin typeface="Crimson Pro Medium"/>
              <a:ea typeface="Crimson Pro Medium"/>
              <a:cs typeface="Crimson Pro Medium"/>
              <a:sym typeface="Crimson Pro Medium"/>
            </a:endParaRPr>
          </a:p>
          <a:p>
            <a:pPr indent="0" lvl="0" marL="0" rtl="0" algn="l">
              <a:spcBef>
                <a:spcPts val="0"/>
              </a:spcBef>
              <a:spcAft>
                <a:spcPts val="0"/>
              </a:spcAft>
              <a:buClr>
                <a:schemeClr val="dk1"/>
              </a:buClr>
              <a:buFont typeface="Arial"/>
              <a:buNone/>
            </a:pPr>
            <a:r>
              <a:rPr baseline="30000" lang="en-US" sz="800">
                <a:solidFill>
                  <a:schemeClr val="dk1"/>
                </a:solidFill>
                <a:latin typeface="Crimson Pro Medium"/>
                <a:ea typeface="Crimson Pro Medium"/>
                <a:cs typeface="Crimson Pro Medium"/>
                <a:sym typeface="Crimson Pro Medium"/>
              </a:rPr>
              <a:t>5</a:t>
            </a:r>
            <a:r>
              <a:rPr lang="en-US" sz="800">
                <a:solidFill>
                  <a:schemeClr val="dk1"/>
                </a:solidFill>
                <a:latin typeface="Crimson Pro Medium"/>
                <a:ea typeface="Crimson Pro Medium"/>
                <a:cs typeface="Crimson Pro Medium"/>
                <a:sym typeface="Crimson Pro Medium"/>
              </a:rPr>
              <a:t>Baumgartner, Renate. "Precision medicine and digital phenotyping: digital medicine's way from more data to better health." Big Data &amp; Society 8, no. 2 (2021): 20539517211066452.</a:t>
            </a:r>
            <a:endParaRPr sz="800">
              <a:solidFill>
                <a:schemeClr val="dk1"/>
              </a:solidFill>
              <a:latin typeface="Crimson Pro Medium"/>
              <a:ea typeface="Crimson Pro Medium"/>
              <a:cs typeface="Crimson Pro Medium"/>
              <a:sym typeface="Crimson Pro Medium"/>
            </a:endParaRPr>
          </a:p>
          <a:p>
            <a:pPr indent="0" lvl="0" marL="0" marR="0" rtl="0" algn="l">
              <a:spcBef>
                <a:spcPts val="0"/>
              </a:spcBef>
              <a:spcAft>
                <a:spcPts val="0"/>
              </a:spcAft>
              <a:buNone/>
            </a:pPr>
            <a:r>
              <a:t/>
            </a:r>
            <a:endParaRPr sz="800">
              <a:latin typeface="Crimson Pro Medium"/>
              <a:ea typeface="Crimson Pro Medium"/>
              <a:cs typeface="Crimson Pro Medium"/>
              <a:sym typeface="Crimson Pro Medium"/>
            </a:endParaRPr>
          </a:p>
        </p:txBody>
      </p:sp>
      <p:grpSp>
        <p:nvGrpSpPr>
          <p:cNvPr id="115" name="Google Shape;115;g2454102c081_0_14"/>
          <p:cNvGrpSpPr/>
          <p:nvPr/>
        </p:nvGrpSpPr>
        <p:grpSpPr>
          <a:xfrm>
            <a:off x="2591225" y="3538700"/>
            <a:ext cx="7004400" cy="1045375"/>
            <a:chOff x="2543175" y="3418700"/>
            <a:chExt cx="7004400" cy="1045375"/>
          </a:xfrm>
        </p:grpSpPr>
        <p:sp>
          <p:nvSpPr>
            <p:cNvPr id="116" name="Google Shape;116;g2454102c081_0_14"/>
            <p:cNvSpPr/>
            <p:nvPr/>
          </p:nvSpPr>
          <p:spPr>
            <a:xfrm>
              <a:off x="2543175" y="3418700"/>
              <a:ext cx="7004400" cy="920400"/>
            </a:xfrm>
            <a:prstGeom prst="rect">
              <a:avLst/>
            </a:prstGeom>
            <a:solidFill>
              <a:srgbClr val="3D5A80">
                <a:alpha val="531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500"/>
            </a:p>
          </p:txBody>
        </p:sp>
        <p:sp>
          <p:nvSpPr>
            <p:cNvPr id="117" name="Google Shape;117;g2454102c081_0_14"/>
            <p:cNvSpPr txBox="1"/>
            <p:nvPr/>
          </p:nvSpPr>
          <p:spPr>
            <a:xfrm>
              <a:off x="3452600" y="3502875"/>
              <a:ext cx="5286300" cy="96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500">
                  <a:solidFill>
                    <a:schemeClr val="dk2"/>
                  </a:solidFill>
                  <a:latin typeface="Crimson Pro"/>
                  <a:ea typeface="Crimson Pro"/>
                  <a:cs typeface="Crimson Pro"/>
                  <a:sym typeface="Crimson Pro"/>
                </a:rPr>
                <a:t>Challenging Science</a:t>
              </a:r>
              <a:endParaRPr b="1" sz="1500">
                <a:solidFill>
                  <a:schemeClr val="dk2"/>
                </a:solidFill>
                <a:latin typeface="Crimson Pro"/>
                <a:ea typeface="Crimson Pro"/>
                <a:cs typeface="Crimson Pro"/>
                <a:sym typeface="Crimson Pro"/>
              </a:endParaRPr>
            </a:p>
            <a:p>
              <a:pPr indent="0" lvl="0" marL="0" rtl="0" algn="ctr">
                <a:spcBef>
                  <a:spcPts val="0"/>
                </a:spcBef>
                <a:spcAft>
                  <a:spcPts val="0"/>
                </a:spcAft>
                <a:buClr>
                  <a:schemeClr val="dk1"/>
                </a:buClr>
                <a:buSzPts val="1100"/>
                <a:buFont typeface="Arial"/>
                <a:buNone/>
              </a:pPr>
              <a:r>
                <a:rPr lang="en-US" sz="1000">
                  <a:solidFill>
                    <a:schemeClr val="dk2"/>
                  </a:solidFill>
                  <a:latin typeface="Crimson Pro Light"/>
                  <a:ea typeface="Crimson Pro Light"/>
                  <a:cs typeface="Crimson Pro Light"/>
                  <a:sym typeface="Crimson Pro Light"/>
                </a:rPr>
                <a:t>Lack of objective markers for mental health conditions that science finds are a key basis for</a:t>
              </a:r>
              <a:endParaRPr sz="10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Clr>
                  <a:schemeClr val="dk1"/>
                </a:buClr>
                <a:buSzPts val="1100"/>
                <a:buFont typeface="Arial"/>
                <a:buNone/>
              </a:pPr>
              <a:r>
                <a:rPr lang="en-US" sz="1000">
                  <a:solidFill>
                    <a:schemeClr val="dk2"/>
                  </a:solidFill>
                  <a:latin typeface="Crimson Pro Light"/>
                  <a:ea typeface="Crimson Pro Light"/>
                  <a:cs typeface="Crimson Pro Light"/>
                  <a:sym typeface="Crimson Pro Light"/>
                </a:rPr>
                <a:t>correct diagnosis and optimal treatment.</a:t>
              </a:r>
              <a:r>
                <a:rPr baseline="30000" lang="en-US" sz="1000">
                  <a:solidFill>
                    <a:schemeClr val="dk2"/>
                  </a:solidFill>
                  <a:latin typeface="Crimson Pro Light"/>
                  <a:ea typeface="Crimson Pro Light"/>
                  <a:cs typeface="Crimson Pro Light"/>
                  <a:sym typeface="Crimson Pro Light"/>
                </a:rPr>
                <a:t>5  </a:t>
              </a:r>
              <a:r>
                <a:rPr lang="en-US" sz="1000">
                  <a:solidFill>
                    <a:schemeClr val="dk2"/>
                  </a:solidFill>
                  <a:latin typeface="Crimson Pro Light"/>
                  <a:ea typeface="Crimson Pro Light"/>
                  <a:cs typeface="Crimson Pro Light"/>
                  <a:sym typeface="Crimson Pro Light"/>
                </a:rPr>
                <a:t> </a:t>
              </a:r>
              <a:endParaRPr sz="10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Clr>
                  <a:srgbClr val="000000"/>
                </a:buClr>
                <a:buSzPts val="1100"/>
                <a:buFont typeface="Arial"/>
                <a:buNone/>
              </a:pPr>
              <a:r>
                <a:t/>
              </a:r>
              <a:endParaRPr sz="10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Clr>
                  <a:srgbClr val="000000"/>
                </a:buClr>
                <a:buSzPts val="1100"/>
                <a:buFont typeface="Arial"/>
                <a:buNone/>
              </a:pPr>
              <a:r>
                <a:t/>
              </a:r>
              <a:endParaRPr sz="1000">
                <a:solidFill>
                  <a:srgbClr val="FFFFFF"/>
                </a:solidFill>
                <a:latin typeface="Crimson Pro Light"/>
                <a:ea typeface="Crimson Pro Light"/>
                <a:cs typeface="Crimson Pro Light"/>
                <a:sym typeface="Crimson Pro Light"/>
              </a:endParaRPr>
            </a:p>
            <a:p>
              <a:pPr indent="0" lvl="0" marL="0" rtl="0" algn="ctr">
                <a:spcBef>
                  <a:spcPts val="0"/>
                </a:spcBef>
                <a:spcAft>
                  <a:spcPts val="0"/>
                </a:spcAft>
                <a:buNone/>
              </a:pPr>
              <a:r>
                <a:t/>
              </a:r>
              <a:endParaRPr sz="1000">
                <a:solidFill>
                  <a:srgbClr val="FFFFFF"/>
                </a:solidFill>
                <a:latin typeface="Crimson Pro Light"/>
                <a:ea typeface="Crimson Pro Light"/>
                <a:cs typeface="Crimson Pro Light"/>
                <a:sym typeface="Crimson Pro Light"/>
              </a:endParaRPr>
            </a:p>
            <a:p>
              <a:pPr indent="0" lvl="0" marL="0" rtl="0" algn="ctr">
                <a:spcBef>
                  <a:spcPts val="0"/>
                </a:spcBef>
                <a:spcAft>
                  <a:spcPts val="0"/>
                </a:spcAft>
                <a:buNone/>
              </a:pPr>
              <a:r>
                <a:rPr lang="en-US" sz="1000">
                  <a:solidFill>
                    <a:srgbClr val="39577E"/>
                  </a:solidFill>
                  <a:latin typeface="Crimson Pro Light"/>
                  <a:ea typeface="Crimson Pro Light"/>
                  <a:cs typeface="Crimson Pro Light"/>
                  <a:sym typeface="Crimson Pro Light"/>
                </a:rPr>
                <a:t>   </a:t>
              </a:r>
              <a:endParaRPr sz="1000">
                <a:solidFill>
                  <a:srgbClr val="39577E"/>
                </a:solidFill>
                <a:latin typeface="Crimson Pro Medium"/>
                <a:ea typeface="Crimson Pro Medium"/>
                <a:cs typeface="Crimson Pro Medium"/>
                <a:sym typeface="Crimson Pro Medium"/>
              </a:endParaRPr>
            </a:p>
            <a:p>
              <a:pPr indent="0" lvl="0" marL="0" rtl="0" algn="ctr">
                <a:spcBef>
                  <a:spcPts val="0"/>
                </a:spcBef>
                <a:spcAft>
                  <a:spcPts val="0"/>
                </a:spcAft>
                <a:buNone/>
              </a:pPr>
              <a:r>
                <a:t/>
              </a:r>
              <a:endParaRPr b="1" sz="1500">
                <a:solidFill>
                  <a:srgbClr val="FBFFFF"/>
                </a:solidFill>
                <a:latin typeface="Crimson Pro"/>
                <a:ea typeface="Crimson Pro"/>
                <a:cs typeface="Crimson Pro"/>
                <a:sym typeface="Crimson Pro"/>
              </a:endParaRPr>
            </a:p>
          </p:txBody>
        </p:sp>
      </p:grpSp>
      <p:sp>
        <p:nvSpPr>
          <p:cNvPr id="118" name="Google Shape;118;g2454102c081_0_14"/>
          <p:cNvSpPr txBox="1"/>
          <p:nvPr/>
        </p:nvSpPr>
        <p:spPr>
          <a:xfrm>
            <a:off x="784339" y="816045"/>
            <a:ext cx="10623300" cy="461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4FA48B"/>
              </a:buClr>
              <a:buSzPts val="2400"/>
              <a:buFont typeface="Arial"/>
              <a:buNone/>
            </a:pPr>
            <a:r>
              <a:rPr b="1" lang="en-US" sz="2400">
                <a:solidFill>
                  <a:srgbClr val="39577E"/>
                </a:solidFill>
              </a:rPr>
              <a:t>The Mental Health Crisis</a:t>
            </a:r>
            <a:endParaRPr sz="2000" u="none" cap="none" strike="noStrike">
              <a:solidFill>
                <a:srgbClr val="000000"/>
              </a:solidFill>
              <a:latin typeface="Crimson Pro Medium"/>
              <a:ea typeface="Crimson Pro Medium"/>
              <a:cs typeface="Crimson Pro Medium"/>
              <a:sym typeface="Crimson Pro Medium"/>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28c79dbe545_0_20"/>
          <p:cNvSpPr txBox="1"/>
          <p:nvPr/>
        </p:nvSpPr>
        <p:spPr>
          <a:xfrm>
            <a:off x="784339" y="1428632"/>
            <a:ext cx="10623300" cy="461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4FA48B"/>
              </a:buClr>
              <a:buSzPts val="2400"/>
              <a:buFont typeface="Arial"/>
              <a:buNone/>
            </a:pPr>
            <a:r>
              <a:rPr b="1" lang="en-US" sz="2400">
                <a:solidFill>
                  <a:srgbClr val="39577E"/>
                </a:solidFill>
              </a:rPr>
              <a:t>Digital Phenotyping</a:t>
            </a:r>
            <a:endParaRPr sz="2000" u="none" cap="none" strike="noStrike">
              <a:solidFill>
                <a:srgbClr val="000000"/>
              </a:solidFill>
              <a:latin typeface="Crimson Pro Medium"/>
              <a:ea typeface="Crimson Pro Medium"/>
              <a:cs typeface="Crimson Pro Medium"/>
              <a:sym typeface="Crimson Pro Medium"/>
            </a:endParaRPr>
          </a:p>
        </p:txBody>
      </p:sp>
      <p:sp>
        <p:nvSpPr>
          <p:cNvPr id="125" name="Google Shape;125;g28c79dbe545_0_20"/>
          <p:cNvSpPr/>
          <p:nvPr/>
        </p:nvSpPr>
        <p:spPr>
          <a:xfrm>
            <a:off x="2468875" y="2933438"/>
            <a:ext cx="3061800" cy="1018500"/>
          </a:xfrm>
          <a:prstGeom prst="rect">
            <a:avLst/>
          </a:prstGeom>
          <a:solidFill>
            <a:srgbClr val="4FA48B">
              <a:alpha val="4941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200">
                <a:solidFill>
                  <a:srgbClr val="222222"/>
                </a:solidFill>
                <a:latin typeface="Crimson Pro"/>
                <a:ea typeface="Crimson Pro"/>
                <a:cs typeface="Crimson Pro"/>
                <a:sym typeface="Crimson Pro"/>
              </a:rPr>
              <a:t>4.5 billion smartphone users worldwide. </a:t>
            </a:r>
            <a:endParaRPr b="1" sz="1600">
              <a:solidFill>
                <a:srgbClr val="2F3A46"/>
              </a:solidFill>
            </a:endParaRPr>
          </a:p>
        </p:txBody>
      </p:sp>
      <p:sp>
        <p:nvSpPr>
          <p:cNvPr id="126" name="Google Shape;126;g28c79dbe545_0_20"/>
          <p:cNvSpPr txBox="1"/>
          <p:nvPr/>
        </p:nvSpPr>
        <p:spPr>
          <a:xfrm>
            <a:off x="2644800" y="2153338"/>
            <a:ext cx="6902400" cy="600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1350">
                <a:solidFill>
                  <a:schemeClr val="dk2"/>
                </a:solidFill>
                <a:latin typeface="Crimson Pro"/>
                <a:ea typeface="Crimson Pro"/>
                <a:cs typeface="Crimson Pro"/>
                <a:sym typeface="Crimson Pro"/>
              </a:rPr>
              <a:t>T</a:t>
            </a:r>
            <a:r>
              <a:rPr lang="en-US" sz="1350">
                <a:solidFill>
                  <a:schemeClr val="dk2"/>
                </a:solidFill>
                <a:latin typeface="Crimson Pro"/>
                <a:ea typeface="Crimson Pro"/>
                <a:cs typeface="Crimson Pro"/>
                <a:sym typeface="Crimson Pro"/>
              </a:rPr>
              <a:t>he moment-by-moment quantification of the individual-level human phenotype </a:t>
            </a:r>
            <a:r>
              <a:rPr i="1" lang="en-US" sz="1350">
                <a:solidFill>
                  <a:schemeClr val="dk2"/>
                </a:solidFill>
                <a:latin typeface="Crimson Pro"/>
                <a:ea typeface="Crimson Pro"/>
                <a:cs typeface="Crimson Pro"/>
                <a:sym typeface="Crimson Pro"/>
              </a:rPr>
              <a:t>in situ</a:t>
            </a:r>
            <a:r>
              <a:rPr lang="en-US" sz="1350">
                <a:solidFill>
                  <a:schemeClr val="dk2"/>
                </a:solidFill>
                <a:latin typeface="Crimson Pro"/>
                <a:ea typeface="Crimson Pro"/>
                <a:cs typeface="Crimson Pro"/>
                <a:sym typeface="Crimson Pro"/>
              </a:rPr>
              <a:t> using data from personal digital devices, in particular smartphones</a:t>
            </a:r>
            <a:endParaRPr>
              <a:solidFill>
                <a:schemeClr val="dk2"/>
              </a:solidFill>
              <a:latin typeface="Crimson Pro"/>
              <a:ea typeface="Crimson Pro"/>
              <a:cs typeface="Crimson Pro"/>
              <a:sym typeface="Crimson Pro"/>
            </a:endParaRPr>
          </a:p>
        </p:txBody>
      </p:sp>
      <p:sp>
        <p:nvSpPr>
          <p:cNvPr id="127" name="Google Shape;127;g28c79dbe545_0_20"/>
          <p:cNvSpPr/>
          <p:nvPr/>
        </p:nvSpPr>
        <p:spPr>
          <a:xfrm>
            <a:off x="6255775" y="2933438"/>
            <a:ext cx="3061800" cy="1018500"/>
          </a:xfrm>
          <a:prstGeom prst="rect">
            <a:avLst/>
          </a:prstGeom>
          <a:solidFill>
            <a:srgbClr val="4FA48B">
              <a:alpha val="4941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200">
                <a:solidFill>
                  <a:srgbClr val="222222"/>
                </a:solidFill>
                <a:latin typeface="Crimson Pro"/>
                <a:ea typeface="Crimson Pro"/>
                <a:cs typeface="Crimson Pro"/>
                <a:sym typeface="Crimson Pro"/>
              </a:rPr>
              <a:t>Average user screen time = 3 hrs 15 mins</a:t>
            </a:r>
            <a:endParaRPr b="1" sz="1200">
              <a:solidFill>
                <a:srgbClr val="222222"/>
              </a:solidFill>
              <a:latin typeface="Crimson Pro"/>
              <a:ea typeface="Crimson Pro"/>
              <a:cs typeface="Crimson Pro"/>
              <a:sym typeface="Crimson Pr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28c79dbe545_0_27"/>
          <p:cNvSpPr txBox="1"/>
          <p:nvPr/>
        </p:nvSpPr>
        <p:spPr>
          <a:xfrm>
            <a:off x="784339" y="956420"/>
            <a:ext cx="10623300" cy="461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4FA48B"/>
              </a:buClr>
              <a:buSzPts val="2400"/>
              <a:buFont typeface="Arial"/>
              <a:buNone/>
            </a:pPr>
            <a:r>
              <a:rPr b="1" lang="en-US" sz="2400">
                <a:solidFill>
                  <a:srgbClr val="39577E"/>
                </a:solidFill>
              </a:rPr>
              <a:t>Use Cases for Digital Phenotyping</a:t>
            </a:r>
            <a:endParaRPr sz="2000" u="none" cap="none" strike="noStrike">
              <a:solidFill>
                <a:srgbClr val="000000"/>
              </a:solidFill>
              <a:latin typeface="Crimson Pro Medium"/>
              <a:ea typeface="Crimson Pro Medium"/>
              <a:cs typeface="Crimson Pro Medium"/>
              <a:sym typeface="Crimson Pro Medium"/>
            </a:endParaRPr>
          </a:p>
        </p:txBody>
      </p:sp>
      <p:sp>
        <p:nvSpPr>
          <p:cNvPr id="134" name="Google Shape;134;g28c79dbe545_0_27"/>
          <p:cNvSpPr/>
          <p:nvPr/>
        </p:nvSpPr>
        <p:spPr>
          <a:xfrm>
            <a:off x="307725" y="2481900"/>
            <a:ext cx="2580600" cy="1894200"/>
          </a:xfrm>
          <a:prstGeom prst="rect">
            <a:avLst/>
          </a:prstGeom>
          <a:solidFill>
            <a:srgbClr val="3D5A80">
              <a:alpha val="36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2F3A46"/>
              </a:solidFill>
            </a:endParaRPr>
          </a:p>
        </p:txBody>
      </p:sp>
      <p:sp>
        <p:nvSpPr>
          <p:cNvPr id="135" name="Google Shape;135;g28c79dbe545_0_27"/>
          <p:cNvSpPr txBox="1"/>
          <p:nvPr/>
        </p:nvSpPr>
        <p:spPr>
          <a:xfrm>
            <a:off x="419925" y="2976246"/>
            <a:ext cx="2356200" cy="76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1200">
                <a:solidFill>
                  <a:schemeClr val="dk2"/>
                </a:solidFill>
                <a:latin typeface="Crimson Pro Light"/>
                <a:ea typeface="Crimson Pro Light"/>
                <a:cs typeface="Crimson Pro Light"/>
                <a:sym typeface="Crimson Pro Light"/>
              </a:rPr>
              <a:t>Greater phone usage duration and frequency strongly correlating with </a:t>
            </a:r>
            <a:endParaRPr sz="12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severity of depression </a:t>
            </a:r>
            <a:r>
              <a:rPr b="1" baseline="30000" lang="en-US" sz="1200" u="sng">
                <a:solidFill>
                  <a:schemeClr val="hlink"/>
                </a:solidFill>
                <a:latin typeface="Crimson Pro"/>
                <a:ea typeface="Crimson Pro"/>
                <a:cs typeface="Crimson Pro"/>
                <a:sym typeface="Crimson Pro"/>
                <a:hlinkClick r:id="rId3"/>
              </a:rPr>
              <a:t>1</a:t>
            </a:r>
            <a:endParaRPr b="1" sz="12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rPr lang="en-US" sz="900">
                <a:solidFill>
                  <a:schemeClr val="dk2"/>
                </a:solidFill>
                <a:latin typeface="Crimson Pro Light"/>
                <a:ea typeface="Crimson Pro Light"/>
                <a:cs typeface="Crimson Pro Light"/>
                <a:sym typeface="Crimson Pro Light"/>
              </a:rPr>
              <a:t>   </a:t>
            </a:r>
            <a:endParaRPr sz="900">
              <a:solidFill>
                <a:schemeClr val="dk2"/>
              </a:solidFill>
              <a:latin typeface="Crimson Pro Medium"/>
              <a:ea typeface="Crimson Pro Medium"/>
              <a:cs typeface="Crimson Pro Medium"/>
              <a:sym typeface="Crimson Pro Medium"/>
            </a:endParaRPr>
          </a:p>
          <a:p>
            <a:pPr indent="0" lvl="0" marL="0" rtl="0" algn="ctr">
              <a:spcBef>
                <a:spcPts val="0"/>
              </a:spcBef>
              <a:spcAft>
                <a:spcPts val="0"/>
              </a:spcAft>
              <a:buNone/>
            </a:pPr>
            <a:r>
              <a:t/>
            </a:r>
            <a:endParaRPr b="1">
              <a:solidFill>
                <a:schemeClr val="dk2"/>
              </a:solidFill>
              <a:latin typeface="Crimson Pro"/>
              <a:ea typeface="Crimson Pro"/>
              <a:cs typeface="Crimson Pro"/>
              <a:sym typeface="Crimson Pro"/>
            </a:endParaRPr>
          </a:p>
        </p:txBody>
      </p:sp>
      <p:sp>
        <p:nvSpPr>
          <p:cNvPr id="136" name="Google Shape;136;g28c79dbe545_0_27"/>
          <p:cNvSpPr/>
          <p:nvPr/>
        </p:nvSpPr>
        <p:spPr>
          <a:xfrm>
            <a:off x="3147488" y="2481900"/>
            <a:ext cx="2580600" cy="1894200"/>
          </a:xfrm>
          <a:prstGeom prst="rect">
            <a:avLst/>
          </a:prstGeom>
          <a:solidFill>
            <a:srgbClr val="3D5A80">
              <a:alpha val="36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2F3A46"/>
              </a:solidFill>
            </a:endParaRPr>
          </a:p>
        </p:txBody>
      </p:sp>
      <p:sp>
        <p:nvSpPr>
          <p:cNvPr id="137" name="Google Shape;137;g28c79dbe545_0_27"/>
          <p:cNvSpPr txBox="1"/>
          <p:nvPr/>
        </p:nvSpPr>
        <p:spPr>
          <a:xfrm>
            <a:off x="3259688" y="2976246"/>
            <a:ext cx="2356200" cy="76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Rate of speech and length of pauses </a:t>
            </a:r>
            <a:r>
              <a:rPr lang="en-US" sz="1200">
                <a:solidFill>
                  <a:schemeClr val="dk2"/>
                </a:solidFill>
                <a:latin typeface="Crimson Pro Light"/>
                <a:ea typeface="Crimson Pro Light"/>
                <a:cs typeface="Crimson Pro Light"/>
                <a:sym typeface="Crimson Pro Light"/>
              </a:rPr>
              <a:t>to predict </a:t>
            </a:r>
            <a:endParaRPr sz="12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manic or depressive states</a:t>
            </a:r>
            <a:r>
              <a:rPr b="1" baseline="30000" lang="en-US" sz="1200" u="sng">
                <a:solidFill>
                  <a:schemeClr val="hlink"/>
                </a:solidFill>
                <a:latin typeface="Crimson Pro"/>
                <a:ea typeface="Crimson Pro"/>
                <a:cs typeface="Crimson Pro"/>
                <a:sym typeface="Crimson Pro"/>
                <a:hlinkClick r:id="rId4"/>
              </a:rPr>
              <a:t>2</a:t>
            </a:r>
            <a:endParaRPr b="1" baseline="30000" sz="12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rPr lang="en-US" sz="900">
                <a:solidFill>
                  <a:schemeClr val="dk2"/>
                </a:solidFill>
                <a:latin typeface="Crimson Pro Light"/>
                <a:ea typeface="Crimson Pro Light"/>
                <a:cs typeface="Crimson Pro Light"/>
                <a:sym typeface="Crimson Pro Light"/>
              </a:rPr>
              <a:t>   </a:t>
            </a:r>
            <a:endParaRPr sz="900">
              <a:solidFill>
                <a:schemeClr val="dk2"/>
              </a:solidFill>
              <a:latin typeface="Crimson Pro Medium"/>
              <a:ea typeface="Crimson Pro Medium"/>
              <a:cs typeface="Crimson Pro Medium"/>
              <a:sym typeface="Crimson Pro Medium"/>
            </a:endParaRPr>
          </a:p>
          <a:p>
            <a:pPr indent="0" lvl="0" marL="0" rtl="0" algn="ctr">
              <a:spcBef>
                <a:spcPts val="0"/>
              </a:spcBef>
              <a:spcAft>
                <a:spcPts val="0"/>
              </a:spcAft>
              <a:buNone/>
            </a:pPr>
            <a:r>
              <a:t/>
            </a:r>
            <a:endParaRPr b="1">
              <a:solidFill>
                <a:schemeClr val="dk2"/>
              </a:solidFill>
              <a:latin typeface="Crimson Pro"/>
              <a:ea typeface="Crimson Pro"/>
              <a:cs typeface="Crimson Pro"/>
              <a:sym typeface="Crimson Pro"/>
            </a:endParaRPr>
          </a:p>
        </p:txBody>
      </p:sp>
      <p:sp>
        <p:nvSpPr>
          <p:cNvPr id="138" name="Google Shape;138;g28c79dbe545_0_27"/>
          <p:cNvSpPr/>
          <p:nvPr/>
        </p:nvSpPr>
        <p:spPr>
          <a:xfrm>
            <a:off x="5987275" y="2481900"/>
            <a:ext cx="2580600" cy="1894200"/>
          </a:xfrm>
          <a:prstGeom prst="rect">
            <a:avLst/>
          </a:prstGeom>
          <a:solidFill>
            <a:srgbClr val="3D5A80">
              <a:alpha val="36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2F3A46"/>
              </a:solidFill>
            </a:endParaRPr>
          </a:p>
        </p:txBody>
      </p:sp>
      <p:sp>
        <p:nvSpPr>
          <p:cNvPr id="139" name="Google Shape;139;g28c79dbe545_0_27">
            <a:hlinkClick r:id="rId5"/>
          </p:cNvPr>
          <p:cNvSpPr txBox="1"/>
          <p:nvPr/>
        </p:nvSpPr>
        <p:spPr>
          <a:xfrm>
            <a:off x="6061600" y="2855346"/>
            <a:ext cx="2356200" cy="76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1200">
                <a:solidFill>
                  <a:schemeClr val="dk2"/>
                </a:solidFill>
                <a:latin typeface="Crimson Pro Light"/>
                <a:ea typeface="Crimson Pro Light"/>
                <a:cs typeface="Crimson Pro Light"/>
                <a:sym typeface="Crimson Pro Light"/>
              </a:rPr>
              <a:t>GPS, accelerometer, anonymized call and text message logs, screentime, and phone charging status to </a:t>
            </a:r>
            <a:r>
              <a:rPr b="1" lang="en-US" sz="1200">
                <a:solidFill>
                  <a:schemeClr val="dk2"/>
                </a:solidFill>
                <a:latin typeface="Crimson Pro"/>
                <a:ea typeface="Crimson Pro"/>
                <a:cs typeface="Crimson Pro"/>
                <a:sym typeface="Crimson Pro"/>
              </a:rPr>
              <a:t>predict</a:t>
            </a:r>
            <a:endParaRPr b="1" sz="1200">
              <a:solidFill>
                <a:schemeClr val="dk2"/>
              </a:solidFill>
              <a:latin typeface="Crimson Pro"/>
              <a:ea typeface="Crimson Pro"/>
              <a:cs typeface="Crimson Pro"/>
              <a:sym typeface="Crimson Pro"/>
            </a:endParaRPr>
          </a:p>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relapse in patients with schizophrenia </a:t>
            </a:r>
            <a:r>
              <a:rPr b="1" baseline="30000" lang="en-US" sz="1200" u="sng">
                <a:solidFill>
                  <a:schemeClr val="hlink"/>
                </a:solidFill>
                <a:latin typeface="Crimson Pro"/>
                <a:ea typeface="Crimson Pro"/>
                <a:cs typeface="Crimson Pro"/>
                <a:sym typeface="Crimson Pro"/>
                <a:hlinkClick r:id="rId6"/>
              </a:rPr>
              <a:t>3</a:t>
            </a:r>
            <a:endParaRPr b="1" baseline="30000" sz="12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rPr lang="en-US" sz="900">
                <a:solidFill>
                  <a:schemeClr val="dk2"/>
                </a:solidFill>
                <a:latin typeface="Crimson Pro Light"/>
                <a:ea typeface="Crimson Pro Light"/>
                <a:cs typeface="Crimson Pro Light"/>
                <a:sym typeface="Crimson Pro Light"/>
              </a:rPr>
              <a:t>   </a:t>
            </a:r>
            <a:endParaRPr sz="900">
              <a:solidFill>
                <a:schemeClr val="dk2"/>
              </a:solidFill>
              <a:latin typeface="Crimson Pro Medium"/>
              <a:ea typeface="Crimson Pro Medium"/>
              <a:cs typeface="Crimson Pro Medium"/>
              <a:sym typeface="Crimson Pro Medium"/>
            </a:endParaRPr>
          </a:p>
          <a:p>
            <a:pPr indent="0" lvl="0" marL="0" rtl="0" algn="ctr">
              <a:spcBef>
                <a:spcPts val="0"/>
              </a:spcBef>
              <a:spcAft>
                <a:spcPts val="0"/>
              </a:spcAft>
              <a:buNone/>
            </a:pPr>
            <a:r>
              <a:t/>
            </a:r>
            <a:endParaRPr b="1">
              <a:solidFill>
                <a:schemeClr val="dk2"/>
              </a:solidFill>
              <a:latin typeface="Crimson Pro"/>
              <a:ea typeface="Crimson Pro"/>
              <a:cs typeface="Crimson Pro"/>
              <a:sym typeface="Crimson Pro"/>
            </a:endParaRPr>
          </a:p>
        </p:txBody>
      </p:sp>
      <p:sp>
        <p:nvSpPr>
          <p:cNvPr id="140" name="Google Shape;140;g28c79dbe545_0_27"/>
          <p:cNvSpPr/>
          <p:nvPr/>
        </p:nvSpPr>
        <p:spPr>
          <a:xfrm>
            <a:off x="8827050" y="2481900"/>
            <a:ext cx="2580600" cy="1894200"/>
          </a:xfrm>
          <a:prstGeom prst="rect">
            <a:avLst/>
          </a:prstGeom>
          <a:solidFill>
            <a:srgbClr val="3D5A80">
              <a:alpha val="36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2F3A46"/>
              </a:solidFill>
            </a:endParaRPr>
          </a:p>
        </p:txBody>
      </p:sp>
      <p:sp>
        <p:nvSpPr>
          <p:cNvPr id="141" name="Google Shape;141;g28c79dbe545_0_27"/>
          <p:cNvSpPr txBox="1"/>
          <p:nvPr/>
        </p:nvSpPr>
        <p:spPr>
          <a:xfrm>
            <a:off x="8939250" y="3136671"/>
            <a:ext cx="2356200" cy="76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1200">
                <a:solidFill>
                  <a:schemeClr val="dk2"/>
                </a:solidFill>
                <a:latin typeface="Crimson Pro Light"/>
                <a:ea typeface="Crimson Pro Light"/>
                <a:cs typeface="Crimson Pro Light"/>
                <a:sym typeface="Crimson Pro Light"/>
              </a:rPr>
              <a:t>Voice fluency and articulation for</a:t>
            </a:r>
            <a:r>
              <a:rPr b="1" lang="en-US" sz="1200">
                <a:solidFill>
                  <a:schemeClr val="dk2"/>
                </a:solidFill>
                <a:latin typeface="Crimson Pro"/>
                <a:ea typeface="Crimson Pro"/>
                <a:cs typeface="Crimson Pro"/>
                <a:sym typeface="Crimson Pro"/>
              </a:rPr>
              <a:t> early detection of </a:t>
            </a:r>
            <a:endParaRPr b="1" sz="1200">
              <a:solidFill>
                <a:schemeClr val="dk2"/>
              </a:solidFill>
              <a:latin typeface="Crimson Pro"/>
              <a:ea typeface="Crimson Pro"/>
              <a:cs typeface="Crimson Pro"/>
              <a:sym typeface="Crimson Pro"/>
            </a:endParaRPr>
          </a:p>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Parkinson’s Disease </a:t>
            </a:r>
            <a:r>
              <a:rPr b="1" baseline="30000" lang="en-US" sz="1200" u="sng">
                <a:solidFill>
                  <a:schemeClr val="hlink"/>
                </a:solidFill>
                <a:latin typeface="Crimson Pro"/>
                <a:ea typeface="Crimson Pro"/>
                <a:cs typeface="Crimson Pro"/>
                <a:sym typeface="Crimson Pro"/>
                <a:hlinkClick r:id="rId7"/>
              </a:rPr>
              <a:t>4</a:t>
            </a:r>
            <a:endParaRPr b="1" baseline="30000" sz="12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rPr lang="en-US" sz="900">
                <a:solidFill>
                  <a:schemeClr val="dk2"/>
                </a:solidFill>
                <a:latin typeface="Crimson Pro Light"/>
                <a:ea typeface="Crimson Pro Light"/>
                <a:cs typeface="Crimson Pro Light"/>
                <a:sym typeface="Crimson Pro Light"/>
              </a:rPr>
              <a:t>   </a:t>
            </a:r>
            <a:endParaRPr sz="900">
              <a:solidFill>
                <a:schemeClr val="dk2"/>
              </a:solidFill>
              <a:latin typeface="Crimson Pro Medium"/>
              <a:ea typeface="Crimson Pro Medium"/>
              <a:cs typeface="Crimson Pro Medium"/>
              <a:sym typeface="Crimson Pro Medium"/>
            </a:endParaRPr>
          </a:p>
          <a:p>
            <a:pPr indent="0" lvl="0" marL="0" rtl="0" algn="ctr">
              <a:spcBef>
                <a:spcPts val="0"/>
              </a:spcBef>
              <a:spcAft>
                <a:spcPts val="0"/>
              </a:spcAft>
              <a:buNone/>
            </a:pPr>
            <a:r>
              <a:t/>
            </a:r>
            <a:endParaRPr b="1">
              <a:solidFill>
                <a:schemeClr val="dk2"/>
              </a:solidFill>
              <a:latin typeface="Crimson Pro"/>
              <a:ea typeface="Crimson Pro"/>
              <a:cs typeface="Crimson Pro"/>
              <a:sym typeface="Crimson Pr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28c79dbe545_0_51"/>
          <p:cNvSpPr txBox="1"/>
          <p:nvPr/>
        </p:nvSpPr>
        <p:spPr>
          <a:xfrm>
            <a:off x="784339" y="816045"/>
            <a:ext cx="10623300" cy="461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4FA48B"/>
              </a:buClr>
              <a:buSzPts val="2400"/>
              <a:buFont typeface="Arial"/>
              <a:buNone/>
            </a:pPr>
            <a:r>
              <a:rPr b="1" lang="en-US" sz="2400">
                <a:solidFill>
                  <a:srgbClr val="39577E"/>
                </a:solidFill>
              </a:rPr>
              <a:t>Advantages of</a:t>
            </a:r>
            <a:r>
              <a:rPr b="1" lang="en-US" sz="2400">
                <a:solidFill>
                  <a:srgbClr val="39577E"/>
                </a:solidFill>
              </a:rPr>
              <a:t> Digital Phenotyping</a:t>
            </a:r>
            <a:endParaRPr sz="2000" u="none" cap="none" strike="noStrike">
              <a:solidFill>
                <a:srgbClr val="000000"/>
              </a:solidFill>
              <a:latin typeface="Crimson Pro Medium"/>
              <a:ea typeface="Crimson Pro Medium"/>
              <a:cs typeface="Crimson Pro Medium"/>
              <a:sym typeface="Crimson Pro Medium"/>
            </a:endParaRPr>
          </a:p>
        </p:txBody>
      </p:sp>
      <p:sp>
        <p:nvSpPr>
          <p:cNvPr id="148" name="Google Shape;148;g28c79dbe545_0_51"/>
          <p:cNvSpPr/>
          <p:nvPr/>
        </p:nvSpPr>
        <p:spPr>
          <a:xfrm>
            <a:off x="2006013" y="2514450"/>
            <a:ext cx="2580600" cy="1829100"/>
          </a:xfrm>
          <a:prstGeom prst="rect">
            <a:avLst/>
          </a:prstGeom>
          <a:solidFill>
            <a:srgbClr val="3D5A80">
              <a:alpha val="36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2F3A46"/>
              </a:solidFill>
            </a:endParaRPr>
          </a:p>
        </p:txBody>
      </p:sp>
      <p:sp>
        <p:nvSpPr>
          <p:cNvPr id="149" name="Google Shape;149;g28c79dbe545_0_51"/>
          <p:cNvSpPr txBox="1"/>
          <p:nvPr/>
        </p:nvSpPr>
        <p:spPr>
          <a:xfrm>
            <a:off x="2118213" y="3226950"/>
            <a:ext cx="2356200" cy="40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Real-world evidence</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rPr lang="en-US" sz="900">
                <a:solidFill>
                  <a:schemeClr val="dk2"/>
                </a:solidFill>
                <a:latin typeface="Crimson Pro Light"/>
                <a:ea typeface="Crimson Pro Light"/>
                <a:cs typeface="Crimson Pro Light"/>
                <a:sym typeface="Crimson Pro Light"/>
              </a:rPr>
              <a:t>   </a:t>
            </a:r>
            <a:endParaRPr sz="900">
              <a:solidFill>
                <a:schemeClr val="dk2"/>
              </a:solidFill>
              <a:latin typeface="Crimson Pro Medium"/>
              <a:ea typeface="Crimson Pro Medium"/>
              <a:cs typeface="Crimson Pro Medium"/>
              <a:sym typeface="Crimson Pro Medium"/>
            </a:endParaRPr>
          </a:p>
          <a:p>
            <a:pPr indent="0" lvl="0" marL="0" rtl="0" algn="ctr">
              <a:spcBef>
                <a:spcPts val="0"/>
              </a:spcBef>
              <a:spcAft>
                <a:spcPts val="0"/>
              </a:spcAft>
              <a:buNone/>
            </a:pPr>
            <a:r>
              <a:t/>
            </a:r>
            <a:endParaRPr b="1">
              <a:solidFill>
                <a:schemeClr val="dk2"/>
              </a:solidFill>
              <a:latin typeface="Crimson Pro"/>
              <a:ea typeface="Crimson Pro"/>
              <a:cs typeface="Crimson Pro"/>
              <a:sym typeface="Crimson Pro"/>
            </a:endParaRPr>
          </a:p>
        </p:txBody>
      </p:sp>
      <p:sp>
        <p:nvSpPr>
          <p:cNvPr id="150" name="Google Shape;150;g28c79dbe545_0_51"/>
          <p:cNvSpPr/>
          <p:nvPr/>
        </p:nvSpPr>
        <p:spPr>
          <a:xfrm>
            <a:off x="4786813" y="2514450"/>
            <a:ext cx="2580600" cy="1829100"/>
          </a:xfrm>
          <a:prstGeom prst="rect">
            <a:avLst/>
          </a:prstGeom>
          <a:solidFill>
            <a:srgbClr val="3D5A80">
              <a:alpha val="36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2F3A46"/>
              </a:solidFill>
            </a:endParaRPr>
          </a:p>
        </p:txBody>
      </p:sp>
      <p:sp>
        <p:nvSpPr>
          <p:cNvPr id="151" name="Google Shape;151;g28c79dbe545_0_51"/>
          <p:cNvSpPr txBox="1"/>
          <p:nvPr/>
        </p:nvSpPr>
        <p:spPr>
          <a:xfrm>
            <a:off x="4899013" y="3226950"/>
            <a:ext cx="2356200" cy="40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Objective measures</a:t>
            </a:r>
            <a:endParaRPr b="1" sz="1200">
              <a:solidFill>
                <a:schemeClr val="dk2"/>
              </a:solidFill>
              <a:latin typeface="Crimson Pro"/>
              <a:ea typeface="Crimson Pro"/>
              <a:cs typeface="Crimson Pro"/>
              <a:sym typeface="Crimson Pro"/>
            </a:endParaRPr>
          </a:p>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vs subjective self-reports</a:t>
            </a:r>
            <a:endParaRPr b="1" sz="12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t/>
            </a:r>
            <a:endParaRPr sz="900">
              <a:solidFill>
                <a:schemeClr val="dk2"/>
              </a:solidFill>
              <a:latin typeface="Crimson Pro Light"/>
              <a:ea typeface="Crimson Pro Light"/>
              <a:cs typeface="Crimson Pro Light"/>
              <a:sym typeface="Crimson Pro Light"/>
            </a:endParaRPr>
          </a:p>
          <a:p>
            <a:pPr indent="0" lvl="0" marL="0" rtl="0" algn="ctr">
              <a:spcBef>
                <a:spcPts val="0"/>
              </a:spcBef>
              <a:spcAft>
                <a:spcPts val="0"/>
              </a:spcAft>
              <a:buNone/>
            </a:pPr>
            <a:r>
              <a:rPr lang="en-US" sz="900">
                <a:solidFill>
                  <a:schemeClr val="dk2"/>
                </a:solidFill>
                <a:latin typeface="Crimson Pro Light"/>
                <a:ea typeface="Crimson Pro Light"/>
                <a:cs typeface="Crimson Pro Light"/>
                <a:sym typeface="Crimson Pro Light"/>
              </a:rPr>
              <a:t>   </a:t>
            </a:r>
            <a:endParaRPr sz="900">
              <a:solidFill>
                <a:schemeClr val="dk2"/>
              </a:solidFill>
              <a:latin typeface="Crimson Pro Medium"/>
              <a:ea typeface="Crimson Pro Medium"/>
              <a:cs typeface="Crimson Pro Medium"/>
              <a:sym typeface="Crimson Pro Medium"/>
            </a:endParaRPr>
          </a:p>
          <a:p>
            <a:pPr indent="0" lvl="0" marL="0" rtl="0" algn="ctr">
              <a:spcBef>
                <a:spcPts val="0"/>
              </a:spcBef>
              <a:spcAft>
                <a:spcPts val="0"/>
              </a:spcAft>
              <a:buNone/>
            </a:pPr>
            <a:r>
              <a:t/>
            </a:r>
            <a:endParaRPr b="1">
              <a:solidFill>
                <a:schemeClr val="dk2"/>
              </a:solidFill>
              <a:latin typeface="Crimson Pro"/>
              <a:ea typeface="Crimson Pro"/>
              <a:cs typeface="Crimson Pro"/>
              <a:sym typeface="Crimson Pro"/>
            </a:endParaRPr>
          </a:p>
        </p:txBody>
      </p:sp>
      <p:sp>
        <p:nvSpPr>
          <p:cNvPr id="152" name="Google Shape;152;g28c79dbe545_0_51"/>
          <p:cNvSpPr/>
          <p:nvPr/>
        </p:nvSpPr>
        <p:spPr>
          <a:xfrm>
            <a:off x="7605388" y="2514450"/>
            <a:ext cx="2580600" cy="1829100"/>
          </a:xfrm>
          <a:prstGeom prst="rect">
            <a:avLst/>
          </a:prstGeom>
          <a:solidFill>
            <a:srgbClr val="3D5A80">
              <a:alpha val="36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2F3A46"/>
              </a:solidFill>
            </a:endParaRPr>
          </a:p>
        </p:txBody>
      </p:sp>
      <p:sp>
        <p:nvSpPr>
          <p:cNvPr id="153" name="Google Shape;153;g28c79dbe545_0_51">
            <a:hlinkClick r:id="rId3"/>
          </p:cNvPr>
          <p:cNvSpPr txBox="1"/>
          <p:nvPr/>
        </p:nvSpPr>
        <p:spPr>
          <a:xfrm>
            <a:off x="7679713" y="3226950"/>
            <a:ext cx="2356200" cy="40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Reduced Human Error and Biases</a:t>
            </a:r>
            <a:endParaRPr b="1" baseline="30000" sz="12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rPr b="1" lang="en-US" sz="900">
                <a:solidFill>
                  <a:schemeClr val="dk2"/>
                </a:solidFill>
                <a:latin typeface="Crimson Pro"/>
                <a:ea typeface="Crimson Pro"/>
                <a:cs typeface="Crimson Pro"/>
                <a:sym typeface="Crimson Pro"/>
              </a:rPr>
              <a:t>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a:solidFill>
                <a:schemeClr val="dk2"/>
              </a:solidFill>
              <a:latin typeface="Crimson Pro"/>
              <a:ea typeface="Crimson Pro"/>
              <a:cs typeface="Crimson Pro"/>
              <a:sym typeface="Crimson Pr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g28c79dbe545_0_64"/>
          <p:cNvSpPr txBox="1"/>
          <p:nvPr/>
        </p:nvSpPr>
        <p:spPr>
          <a:xfrm>
            <a:off x="784339" y="816045"/>
            <a:ext cx="10623300" cy="461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4FA48B"/>
              </a:buClr>
              <a:buSzPts val="2400"/>
              <a:buFont typeface="Arial"/>
              <a:buNone/>
            </a:pPr>
            <a:r>
              <a:rPr b="1" lang="en-US" sz="2400">
                <a:solidFill>
                  <a:srgbClr val="39577E"/>
                </a:solidFill>
              </a:rPr>
              <a:t>Challenges in Digital Phenotyping</a:t>
            </a:r>
            <a:endParaRPr sz="2000" u="none" cap="none" strike="noStrike">
              <a:solidFill>
                <a:srgbClr val="000000"/>
              </a:solidFill>
              <a:latin typeface="Crimson Pro Medium"/>
              <a:ea typeface="Crimson Pro Medium"/>
              <a:cs typeface="Crimson Pro Medium"/>
              <a:sym typeface="Crimson Pro Medium"/>
            </a:endParaRPr>
          </a:p>
        </p:txBody>
      </p:sp>
      <p:sp>
        <p:nvSpPr>
          <p:cNvPr id="160" name="Google Shape;160;g28c79dbe545_0_64"/>
          <p:cNvSpPr/>
          <p:nvPr/>
        </p:nvSpPr>
        <p:spPr>
          <a:xfrm>
            <a:off x="2006013" y="2490750"/>
            <a:ext cx="2580600" cy="1876500"/>
          </a:xfrm>
          <a:prstGeom prst="rect">
            <a:avLst/>
          </a:prstGeom>
          <a:solidFill>
            <a:srgbClr val="3D5A80">
              <a:alpha val="36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solidFill>
                <a:srgbClr val="2F3A46"/>
              </a:solidFill>
            </a:endParaRPr>
          </a:p>
        </p:txBody>
      </p:sp>
      <p:sp>
        <p:nvSpPr>
          <p:cNvPr id="161" name="Google Shape;161;g28c79dbe545_0_64"/>
          <p:cNvSpPr txBox="1"/>
          <p:nvPr/>
        </p:nvSpPr>
        <p:spPr>
          <a:xfrm>
            <a:off x="2118213" y="3221700"/>
            <a:ext cx="2356200" cy="414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Monitoring and Management</a:t>
            </a:r>
            <a:endParaRPr b="1" sz="1200">
              <a:solidFill>
                <a:schemeClr val="dk2"/>
              </a:solidFill>
              <a:latin typeface="Crimson Pro"/>
              <a:ea typeface="Crimson Pro"/>
              <a:cs typeface="Crimson Pro"/>
              <a:sym typeface="Crimson Pro"/>
            </a:endParaRPr>
          </a:p>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vs</a:t>
            </a:r>
            <a:endParaRPr b="1" sz="1200">
              <a:solidFill>
                <a:schemeClr val="dk2"/>
              </a:solidFill>
              <a:latin typeface="Crimson Pro"/>
              <a:ea typeface="Crimson Pro"/>
              <a:cs typeface="Crimson Pro"/>
              <a:sym typeface="Crimson Pro"/>
            </a:endParaRPr>
          </a:p>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Surveillance</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rPr b="1" lang="en-US" sz="900">
                <a:solidFill>
                  <a:schemeClr val="dk2"/>
                </a:solidFill>
                <a:latin typeface="Crimson Pro"/>
                <a:ea typeface="Crimson Pro"/>
                <a:cs typeface="Crimson Pro"/>
                <a:sym typeface="Crimson Pro"/>
              </a:rPr>
              <a:t>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a:solidFill>
                <a:schemeClr val="dk2"/>
              </a:solidFill>
              <a:latin typeface="Crimson Pro"/>
              <a:ea typeface="Crimson Pro"/>
              <a:cs typeface="Crimson Pro"/>
              <a:sym typeface="Crimson Pro"/>
            </a:endParaRPr>
          </a:p>
        </p:txBody>
      </p:sp>
      <p:sp>
        <p:nvSpPr>
          <p:cNvPr id="162" name="Google Shape;162;g28c79dbe545_0_64"/>
          <p:cNvSpPr/>
          <p:nvPr/>
        </p:nvSpPr>
        <p:spPr>
          <a:xfrm>
            <a:off x="4786813" y="2490750"/>
            <a:ext cx="2580600" cy="1876500"/>
          </a:xfrm>
          <a:prstGeom prst="rect">
            <a:avLst/>
          </a:prstGeom>
          <a:solidFill>
            <a:srgbClr val="3D5A80">
              <a:alpha val="36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solidFill>
                <a:srgbClr val="2F3A46"/>
              </a:solidFill>
            </a:endParaRPr>
          </a:p>
        </p:txBody>
      </p:sp>
      <p:sp>
        <p:nvSpPr>
          <p:cNvPr id="163" name="Google Shape;163;g28c79dbe545_0_64"/>
          <p:cNvSpPr txBox="1"/>
          <p:nvPr/>
        </p:nvSpPr>
        <p:spPr>
          <a:xfrm>
            <a:off x="4899013" y="3221700"/>
            <a:ext cx="2356200" cy="414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Data fundamentalism: objective vs subjective</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rPr b="1" lang="en-US" sz="900">
                <a:solidFill>
                  <a:schemeClr val="dk2"/>
                </a:solidFill>
                <a:latin typeface="Crimson Pro"/>
                <a:ea typeface="Crimson Pro"/>
                <a:cs typeface="Crimson Pro"/>
                <a:sym typeface="Crimson Pro"/>
              </a:rPr>
              <a:t>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sz="12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rPr b="1" lang="en-US" sz="900">
                <a:solidFill>
                  <a:schemeClr val="dk2"/>
                </a:solidFill>
                <a:latin typeface="Crimson Pro"/>
                <a:ea typeface="Crimson Pro"/>
                <a:cs typeface="Crimson Pro"/>
                <a:sym typeface="Crimson Pro"/>
              </a:rPr>
              <a:t>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a:solidFill>
                <a:schemeClr val="dk2"/>
              </a:solidFill>
              <a:latin typeface="Crimson Pro"/>
              <a:ea typeface="Crimson Pro"/>
              <a:cs typeface="Crimson Pro"/>
              <a:sym typeface="Crimson Pro"/>
            </a:endParaRPr>
          </a:p>
        </p:txBody>
      </p:sp>
      <p:sp>
        <p:nvSpPr>
          <p:cNvPr id="164" name="Google Shape;164;g28c79dbe545_0_64"/>
          <p:cNvSpPr/>
          <p:nvPr/>
        </p:nvSpPr>
        <p:spPr>
          <a:xfrm>
            <a:off x="7605388" y="2490750"/>
            <a:ext cx="2580600" cy="1876500"/>
          </a:xfrm>
          <a:prstGeom prst="rect">
            <a:avLst/>
          </a:prstGeom>
          <a:solidFill>
            <a:srgbClr val="3D5A80">
              <a:alpha val="36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solidFill>
                <a:srgbClr val="2F3A46"/>
              </a:solidFill>
            </a:endParaRPr>
          </a:p>
        </p:txBody>
      </p:sp>
      <p:sp>
        <p:nvSpPr>
          <p:cNvPr id="165" name="Google Shape;165;g28c79dbe545_0_64">
            <a:hlinkClick r:id="rId3"/>
          </p:cNvPr>
          <p:cNvSpPr txBox="1"/>
          <p:nvPr/>
        </p:nvSpPr>
        <p:spPr>
          <a:xfrm>
            <a:off x="7717588" y="3221700"/>
            <a:ext cx="2356200" cy="414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200">
                <a:solidFill>
                  <a:schemeClr val="dk2"/>
                </a:solidFill>
                <a:latin typeface="Crimson Pro"/>
                <a:ea typeface="Crimson Pro"/>
                <a:cs typeface="Crimson Pro"/>
                <a:sym typeface="Crimson Pro"/>
              </a:rPr>
              <a:t>AI is bias too: Black-box problem</a:t>
            </a:r>
            <a:endParaRPr b="1" baseline="30000" sz="12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rPr b="1" lang="en-US" sz="900">
                <a:solidFill>
                  <a:schemeClr val="dk2"/>
                </a:solidFill>
                <a:latin typeface="Crimson Pro"/>
                <a:ea typeface="Crimson Pro"/>
                <a:cs typeface="Crimson Pro"/>
                <a:sym typeface="Crimson Pro"/>
              </a:rPr>
              <a:t>   </a:t>
            </a:r>
            <a:endParaRPr b="1" sz="900">
              <a:solidFill>
                <a:schemeClr val="dk2"/>
              </a:solidFill>
              <a:latin typeface="Crimson Pro"/>
              <a:ea typeface="Crimson Pro"/>
              <a:cs typeface="Crimson Pro"/>
              <a:sym typeface="Crimson Pro"/>
            </a:endParaRPr>
          </a:p>
          <a:p>
            <a:pPr indent="0" lvl="0" marL="0" rtl="0" algn="ctr">
              <a:spcBef>
                <a:spcPts val="0"/>
              </a:spcBef>
              <a:spcAft>
                <a:spcPts val="0"/>
              </a:spcAft>
              <a:buNone/>
            </a:pPr>
            <a:r>
              <a:t/>
            </a:r>
            <a:endParaRPr b="1">
              <a:solidFill>
                <a:schemeClr val="dk2"/>
              </a:solidFill>
              <a:latin typeface="Crimson Pro"/>
              <a:ea typeface="Crimson Pro"/>
              <a:cs typeface="Crimson Pro"/>
              <a:sym typeface="Crimson Pr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cxnSp>
        <p:nvCxnSpPr>
          <p:cNvPr id="170" name="Google Shape;170;g2454102c081_0_239"/>
          <p:cNvCxnSpPr/>
          <p:nvPr/>
        </p:nvCxnSpPr>
        <p:spPr>
          <a:xfrm>
            <a:off x="0" y="0"/>
            <a:ext cx="914400" cy="0"/>
          </a:xfrm>
          <a:prstGeom prst="straightConnector1">
            <a:avLst/>
          </a:prstGeom>
          <a:noFill/>
          <a:ln cap="flat" cmpd="sng" w="9525">
            <a:solidFill>
              <a:srgbClr val="FBFFFF"/>
            </a:solidFill>
            <a:prstDash val="solid"/>
            <a:miter lim="800000"/>
            <a:headEnd len="sm" w="sm" type="none"/>
            <a:tailEnd len="sm" w="sm" type="none"/>
          </a:ln>
        </p:spPr>
      </p:cxnSp>
      <p:grpSp>
        <p:nvGrpSpPr>
          <p:cNvPr id="171" name="Google Shape;171;g2454102c081_0_239"/>
          <p:cNvGrpSpPr/>
          <p:nvPr/>
        </p:nvGrpSpPr>
        <p:grpSpPr>
          <a:xfrm>
            <a:off x="2357110" y="5342918"/>
            <a:ext cx="7477687" cy="921479"/>
            <a:chOff x="2522092" y="4250045"/>
            <a:chExt cx="4123800" cy="508178"/>
          </a:xfrm>
        </p:grpSpPr>
        <p:pic>
          <p:nvPicPr>
            <p:cNvPr id="172" name="Google Shape;172;g2454102c081_0_239"/>
            <p:cNvPicPr preferRelativeResize="0"/>
            <p:nvPr/>
          </p:nvPicPr>
          <p:blipFill rotWithShape="1">
            <a:blip r:embed="rId3">
              <a:alphaModFix/>
            </a:blip>
            <a:srcRect b="0" l="0" r="0" t="0"/>
            <a:stretch/>
          </p:blipFill>
          <p:spPr>
            <a:xfrm>
              <a:off x="3905380" y="4250045"/>
              <a:ext cx="1357368" cy="200825"/>
            </a:xfrm>
            <a:prstGeom prst="rect">
              <a:avLst/>
            </a:prstGeom>
            <a:noFill/>
            <a:ln>
              <a:noFill/>
            </a:ln>
          </p:spPr>
        </p:pic>
        <p:sp>
          <p:nvSpPr>
            <p:cNvPr id="173" name="Google Shape;173;g2454102c081_0_239"/>
            <p:cNvSpPr txBox="1"/>
            <p:nvPr/>
          </p:nvSpPr>
          <p:spPr>
            <a:xfrm>
              <a:off x="2522092" y="4452523"/>
              <a:ext cx="4123800" cy="305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000"/>
                <a:buFont typeface="Crimson Pro Medium"/>
                <a:buNone/>
              </a:pPr>
              <a:r>
                <a:rPr b="0" i="0" lang="en-US" sz="1000" u="none" cap="none" strike="noStrike">
                  <a:solidFill>
                    <a:schemeClr val="dk1"/>
                  </a:solidFill>
                  <a:latin typeface="Crimson Pro Medium"/>
                  <a:ea typeface="Crimson Pro Medium"/>
                  <a:cs typeface="Crimson Pro Medium"/>
                  <a:sym typeface="Crimson Pro Medium"/>
                </a:rPr>
                <a:t>Angsana Health Sdn Bhd 202101040616 (1440916-K)</a:t>
              </a:r>
              <a:endParaRPr b="0" i="0" sz="1800" u="none" cap="none" strike="noStrike">
                <a:solidFill>
                  <a:schemeClr val="dk1"/>
                </a:solidFill>
                <a:latin typeface="Crimson Pro Medium"/>
                <a:ea typeface="Crimson Pro Medium"/>
                <a:cs typeface="Crimson Pro Medium"/>
                <a:sym typeface="Crimson Pro Medium"/>
              </a:endParaRPr>
            </a:p>
            <a:p>
              <a:pPr indent="0" lvl="0" marL="0" marR="0" rtl="0" algn="ctr">
                <a:lnSpc>
                  <a:spcPct val="100000"/>
                </a:lnSpc>
                <a:spcBef>
                  <a:spcPts val="0"/>
                </a:spcBef>
                <a:spcAft>
                  <a:spcPts val="0"/>
                </a:spcAft>
                <a:buClr>
                  <a:schemeClr val="dk1"/>
                </a:buClr>
                <a:buSzPts val="1000"/>
                <a:buFont typeface="Crimson Pro Medium"/>
                <a:buNone/>
              </a:pPr>
              <a:r>
                <a:rPr b="0" i="0" lang="en-US" sz="1000" u="none" cap="none" strike="noStrike">
                  <a:solidFill>
                    <a:schemeClr val="dk1"/>
                  </a:solidFill>
                  <a:latin typeface="Crimson Pro Medium"/>
                  <a:ea typeface="Crimson Pro Medium"/>
                  <a:cs typeface="Crimson Pro Medium"/>
                  <a:sym typeface="Crimson Pro Medium"/>
                </a:rPr>
                <a:t>21-08, Q Sentral, 2A Jalan Stesen Sentral 2, KL Sentral, </a:t>
              </a:r>
              <a:endParaRPr b="0" i="0" sz="1800" u="none" cap="none" strike="noStrike">
                <a:solidFill>
                  <a:schemeClr val="dk1"/>
                </a:solidFill>
                <a:latin typeface="Crimson Pro Medium"/>
                <a:ea typeface="Crimson Pro Medium"/>
                <a:cs typeface="Crimson Pro Medium"/>
                <a:sym typeface="Crimson Pro Medium"/>
              </a:endParaRPr>
            </a:p>
            <a:p>
              <a:pPr indent="0" lvl="0" marL="0" marR="0" rtl="0" algn="ctr">
                <a:lnSpc>
                  <a:spcPct val="100000"/>
                </a:lnSpc>
                <a:spcBef>
                  <a:spcPts val="0"/>
                </a:spcBef>
                <a:spcAft>
                  <a:spcPts val="0"/>
                </a:spcAft>
                <a:buClr>
                  <a:schemeClr val="dk1"/>
                </a:buClr>
                <a:buSzPts val="1000"/>
                <a:buFont typeface="Crimson Pro Medium"/>
                <a:buNone/>
              </a:pPr>
              <a:r>
                <a:rPr b="0" i="0" lang="en-US" sz="1000" u="none" cap="none" strike="noStrike">
                  <a:solidFill>
                    <a:schemeClr val="dk1"/>
                  </a:solidFill>
                  <a:latin typeface="Crimson Pro Medium"/>
                  <a:ea typeface="Crimson Pro Medium"/>
                  <a:cs typeface="Crimson Pro Medium"/>
                  <a:sym typeface="Crimson Pro Medium"/>
                </a:rPr>
                <a:t>50470 Kuala Lumpur, Malaysia. </a:t>
              </a:r>
              <a:endParaRPr b="0" i="0" sz="1800" u="none" cap="none" strike="noStrike">
                <a:solidFill>
                  <a:schemeClr val="dk1"/>
                </a:solidFill>
                <a:latin typeface="Crimson Pro Medium"/>
                <a:ea typeface="Crimson Pro Medium"/>
                <a:cs typeface="Crimson Pro Medium"/>
                <a:sym typeface="Crimson Pro Medium"/>
              </a:endParaRPr>
            </a:p>
          </p:txBody>
        </p:sp>
      </p:grpSp>
      <p:pic>
        <p:nvPicPr>
          <p:cNvPr id="174" name="Google Shape;174;g2454102c081_0_239"/>
          <p:cNvPicPr preferRelativeResize="0"/>
          <p:nvPr/>
        </p:nvPicPr>
        <p:blipFill rotWithShape="1">
          <a:blip r:embed="rId4">
            <a:alphaModFix/>
          </a:blip>
          <a:srcRect b="0" l="0" r="0" t="0"/>
          <a:stretch/>
        </p:blipFill>
        <p:spPr>
          <a:xfrm>
            <a:off x="5353878" y="3763379"/>
            <a:ext cx="1484244" cy="1418472"/>
          </a:xfrm>
          <a:prstGeom prst="rect">
            <a:avLst/>
          </a:prstGeom>
          <a:noFill/>
          <a:ln>
            <a:noFill/>
          </a:ln>
        </p:spPr>
      </p:pic>
      <p:sp>
        <p:nvSpPr>
          <p:cNvPr id="175" name="Google Shape;175;g2454102c081_0_239"/>
          <p:cNvSpPr txBox="1"/>
          <p:nvPr/>
        </p:nvSpPr>
        <p:spPr>
          <a:xfrm>
            <a:off x="2357089" y="3050646"/>
            <a:ext cx="74778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1400"/>
              <a:buFont typeface="Crimson Pro Medium"/>
              <a:buNone/>
            </a:pPr>
            <a:r>
              <a:rPr b="0" i="0" lang="en-US" sz="1400" u="none" cap="none" strike="noStrike">
                <a:solidFill>
                  <a:schemeClr val="dk2"/>
                </a:solidFill>
                <a:latin typeface="Crimson Pro Medium"/>
                <a:ea typeface="Crimson Pro Medium"/>
                <a:cs typeface="Crimson Pro Medium"/>
                <a:sym typeface="Crimson Pro Medium"/>
              </a:rPr>
              <a:t>Please email </a:t>
            </a:r>
            <a:r>
              <a:rPr b="1" lang="en-US" u="none">
                <a:solidFill>
                  <a:schemeClr val="dk2"/>
                </a:solidFill>
                <a:latin typeface="Crimson Pro"/>
                <a:ea typeface="Crimson Pro"/>
                <a:cs typeface="Crimson Pro"/>
                <a:sym typeface="Crimson Pro"/>
              </a:rPr>
              <a:t>farihin</a:t>
            </a:r>
            <a:r>
              <a:rPr b="1" i="0" lang="en-US" sz="1400" cap="none" strike="noStrike">
                <a:solidFill>
                  <a:schemeClr val="dk2"/>
                </a:solidFill>
                <a:latin typeface="Crimson Pro"/>
                <a:ea typeface="Crimson Pro"/>
                <a:cs typeface="Crimson Pro"/>
                <a:sym typeface="Crimson Pro"/>
              </a:rPr>
              <a:t>@angsanahealth.com</a:t>
            </a:r>
            <a:r>
              <a:rPr b="0" i="0" lang="en-US" sz="1400" u="none" cap="none" strike="noStrike">
                <a:solidFill>
                  <a:schemeClr val="dk2"/>
                </a:solidFill>
                <a:latin typeface="Crimson Pro Medium"/>
                <a:ea typeface="Crimson Pro Medium"/>
                <a:cs typeface="Crimson Pro Medium"/>
                <a:sym typeface="Crimson Pro Medium"/>
              </a:rPr>
              <a:t> to get in touch.</a:t>
            </a:r>
            <a:endParaRPr b="0" i="0" sz="1800" u="none" cap="none" strike="noStrike">
              <a:solidFill>
                <a:schemeClr val="dk2"/>
              </a:solidFill>
              <a:latin typeface="Crimson Pro Medium"/>
              <a:ea typeface="Crimson Pro Medium"/>
              <a:cs typeface="Crimson Pro Medium"/>
              <a:sym typeface="Crimson Pro Medium"/>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2021-12-20T09:07:39Z</dcterms:created>
  <dc:creator>Swee Kheng Khor</dc:creator>
</cp:coreProperties>
</file>