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61" r:id="rId2"/>
    <p:sldId id="289" r:id="rId3"/>
    <p:sldId id="278" r:id="rId4"/>
    <p:sldId id="280" r:id="rId5"/>
    <p:sldId id="316" r:id="rId6"/>
    <p:sldId id="258" r:id="rId7"/>
    <p:sldId id="296" r:id="rId8"/>
    <p:sldId id="295" r:id="rId9"/>
    <p:sldId id="297" r:id="rId10"/>
    <p:sldId id="298" r:id="rId11"/>
    <p:sldId id="307" r:id="rId12"/>
    <p:sldId id="268" r:id="rId13"/>
    <p:sldId id="267" r:id="rId14"/>
    <p:sldId id="260" r:id="rId15"/>
    <p:sldId id="276" r:id="rId16"/>
    <p:sldId id="277" r:id="rId17"/>
    <p:sldId id="317" r:id="rId18"/>
    <p:sldId id="319" r:id="rId19"/>
    <p:sldId id="263" r:id="rId20"/>
    <p:sldId id="321" r:id="rId21"/>
    <p:sldId id="320" r:id="rId22"/>
    <p:sldId id="318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5783-10EB-41CD-B80D-813F351F4EAB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D4910-EF6D-4D42-A673-965F7195B5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17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5900" marR="0" lvl="0" indent="-215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7DAACDFE-7494-4402-B55E-FB8C45E146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215900" marR="0" lvl="0" indent="-21590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27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9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0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53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1" y="304800"/>
            <a:ext cx="10056284" cy="1430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1422401" y="1981201"/>
            <a:ext cx="4925484" cy="4113213"/>
          </a:xfrm>
        </p:spPr>
        <p:txBody>
          <a:bodyPr rtlCol="0">
            <a:normAutofit/>
          </a:bodyPr>
          <a:lstStyle/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084" y="1981201"/>
            <a:ext cx="49276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8DD70-96FF-4AE8-ABF5-CEEA9A5C95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43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09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6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41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8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9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336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90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212B-4FE1-416D-A99F-5EDF8401CF32}" type="datetimeFigureOut">
              <a:rPr lang="en-MY" smtClean="0"/>
              <a:t>21/10/2023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44E335-A772-46C5-AE89-77AFDEF168B9}" type="slidenum">
              <a:rPr lang="en-MY" smtClean="0"/>
              <a:t>‹#›</a:t>
            </a:fld>
            <a:endParaRPr lang="en-MY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51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842417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F8709F-975F-DCE4-B80D-3450C502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0" t="2775" r="14186" b="94667"/>
          <a:stretch/>
        </p:blipFill>
        <p:spPr>
          <a:xfrm>
            <a:off x="2783837" y="2072640"/>
            <a:ext cx="7274561" cy="478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CD98BE-C9C1-A6C6-84C3-AB51FD22F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98" b="41362"/>
          <a:stretch/>
        </p:blipFill>
        <p:spPr>
          <a:xfrm>
            <a:off x="3903813" y="1249624"/>
            <a:ext cx="5034611" cy="586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82EFA-45D0-1B48-77AB-872420671B0C}"/>
              </a:ext>
            </a:extLst>
          </p:cNvPr>
          <p:cNvSpPr txBox="1"/>
          <p:nvPr/>
        </p:nvSpPr>
        <p:spPr>
          <a:xfrm flipH="1">
            <a:off x="7061200" y="4632960"/>
            <a:ext cx="463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HASLINAH YACOB</a:t>
            </a:r>
          </a:p>
          <a:p>
            <a:r>
              <a:rPr lang="en-MY" b="1" dirty="0"/>
              <a:t>LICENSED COUNSELLOR,</a:t>
            </a:r>
          </a:p>
          <a:p>
            <a:r>
              <a:rPr lang="en-MY" b="1" dirty="0"/>
              <a:t>DIRECTOR OF SERVICES</a:t>
            </a:r>
          </a:p>
          <a:p>
            <a:r>
              <a:rPr lang="en-MY" b="1" dirty="0"/>
              <a:t>ROTARY CLUB ALFA AMPANG</a:t>
            </a:r>
          </a:p>
        </p:txBody>
      </p:sp>
    </p:spTree>
    <p:extLst>
      <p:ext uri="{BB962C8B-B14F-4D97-AF65-F5344CB8AC3E}">
        <p14:creationId xmlns:p14="http://schemas.microsoft.com/office/powerpoint/2010/main" val="241061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9F536D-E7C5-46EE-916A-B6F58C25A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14" y="214942"/>
            <a:ext cx="3272725" cy="66430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22CF64-D3D9-45C2-A4D2-1C5FAF33E2D3}"/>
              </a:ext>
            </a:extLst>
          </p:cNvPr>
          <p:cNvSpPr/>
          <p:nvPr/>
        </p:nvSpPr>
        <p:spPr>
          <a:xfrm>
            <a:off x="9422709" y="214942"/>
            <a:ext cx="24709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/>
              <a:t>Respiratory</a:t>
            </a:r>
          </a:p>
          <a:p>
            <a:r>
              <a:rPr lang="en-MY" sz="3200" b="1" dirty="0"/>
              <a:t>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41304-74E8-42D9-A93D-3780C8DBE195}"/>
              </a:ext>
            </a:extLst>
          </p:cNvPr>
          <p:cNvSpPr txBox="1"/>
          <p:nvPr/>
        </p:nvSpPr>
        <p:spPr>
          <a:xfrm>
            <a:off x="9919420" y="2226224"/>
            <a:ext cx="179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/>
              <a:t>Difficulty breathing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CB9A89-C2B3-42BF-AEBC-682F6B41991C}"/>
              </a:ext>
            </a:extLst>
          </p:cNvPr>
          <p:cNvSpPr txBox="1">
            <a:spLocks/>
          </p:cNvSpPr>
          <p:nvPr/>
        </p:nvSpPr>
        <p:spPr>
          <a:xfrm>
            <a:off x="3494868" y="408671"/>
            <a:ext cx="3736110" cy="42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3200" b="1" dirty="0">
                <a:latin typeface="+mn-lt"/>
              </a:rPr>
              <a:t>Nervous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F40689-D201-47FE-BC03-F4E28E055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0" y="214940"/>
            <a:ext cx="3015578" cy="66430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B203A0-E16F-47E8-ACE2-820DDE5321B1}"/>
              </a:ext>
            </a:extLst>
          </p:cNvPr>
          <p:cNvSpPr/>
          <p:nvPr/>
        </p:nvSpPr>
        <p:spPr>
          <a:xfrm>
            <a:off x="3494868" y="2045486"/>
            <a:ext cx="3175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/>
              <a:t>Neurological Dysfunction : hypervigilance, anxiety, and flashbacks</a:t>
            </a:r>
          </a:p>
        </p:txBody>
      </p:sp>
    </p:spTree>
    <p:extLst>
      <p:ext uri="{BB962C8B-B14F-4D97-AF65-F5344CB8AC3E}">
        <p14:creationId xmlns:p14="http://schemas.microsoft.com/office/powerpoint/2010/main" val="30741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EC589A-E1D1-44DD-9B67-1AE7A615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31" y="528409"/>
            <a:ext cx="10515600" cy="954951"/>
          </a:xfrm>
        </p:spPr>
        <p:txBody>
          <a:bodyPr>
            <a:normAutofit fontScale="90000"/>
          </a:bodyPr>
          <a:lstStyle/>
          <a:p>
            <a:pPr algn="ctr"/>
            <a:br>
              <a:rPr lang="en-MY" dirty="0"/>
            </a:br>
            <a:br>
              <a:rPr lang="en-MY" dirty="0"/>
            </a:br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D1A33-7B87-4E48-8144-FAB0C4F2DA55}"/>
              </a:ext>
            </a:extLst>
          </p:cNvPr>
          <p:cNvSpPr/>
          <p:nvPr/>
        </p:nvSpPr>
        <p:spPr>
          <a:xfrm>
            <a:off x="399414" y="436924"/>
            <a:ext cx="10377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Self-destructive behaviors </a:t>
            </a:r>
          </a:p>
          <a:p>
            <a:r>
              <a:rPr lang="en-US" sz="3600" dirty="0">
                <a:solidFill>
                  <a:srgbClr val="040C28"/>
                </a:solidFill>
                <a:latin typeface="Google Sans"/>
              </a:rPr>
              <a:t>- </a:t>
            </a: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drinking too much, driving too fast</a:t>
            </a:r>
            <a:r>
              <a:rPr lang="en-US" sz="3600" dirty="0">
                <a:solidFill>
                  <a:srgbClr val="202124"/>
                </a:solidFill>
                <a:latin typeface="Google Sans"/>
              </a:rPr>
              <a:t>, self-harm</a:t>
            </a:r>
            <a:endParaRPr lang="en-US" sz="3600" b="0" i="0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en-US" sz="3600" dirty="0">
              <a:solidFill>
                <a:srgbClr val="202124"/>
              </a:solidFill>
              <a:latin typeface="Google Sans"/>
            </a:endParaRPr>
          </a:p>
          <a:p>
            <a:r>
              <a:rPr lang="en-US" sz="3600" dirty="0">
                <a:solidFill>
                  <a:srgbClr val="202124"/>
                </a:solidFill>
                <a:latin typeface="Google Sans"/>
              </a:rPr>
              <a:t>Changes in sleeping habits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. </a:t>
            </a:r>
          </a:p>
          <a:p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Trouble concentrating. </a:t>
            </a:r>
          </a:p>
          <a:p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Irritability, angry outbursts or aggressive behavior</a:t>
            </a:r>
          </a:p>
          <a:p>
            <a:r>
              <a:rPr lang="en-US" sz="3600" dirty="0">
                <a:solidFill>
                  <a:srgbClr val="202124"/>
                </a:solidFill>
                <a:latin typeface="Google Sans"/>
              </a:rPr>
              <a:t>Depression, anxiety, flashbacks, </a:t>
            </a:r>
          </a:p>
          <a:p>
            <a:r>
              <a:rPr lang="en-US" sz="3600" dirty="0">
                <a:solidFill>
                  <a:srgbClr val="202124"/>
                </a:solidFill>
                <a:latin typeface="Google Sans"/>
              </a:rPr>
              <a:t>Stonewalling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299542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F0F38E-F85C-8B49-FD23-71C598888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60" t="5521" r="3568" b="12217"/>
          <a:stretch/>
        </p:blipFill>
        <p:spPr>
          <a:xfrm>
            <a:off x="253999" y="246416"/>
            <a:ext cx="8007931" cy="5720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136D0E-CDC3-C714-B182-FEB575AFDDD8}"/>
              </a:ext>
            </a:extLst>
          </p:cNvPr>
          <p:cNvSpPr txBox="1"/>
          <p:nvPr/>
        </p:nvSpPr>
        <p:spPr>
          <a:xfrm>
            <a:off x="345440" y="6088364"/>
            <a:ext cx="11196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chemeClr val="bg1"/>
                </a:solidFill>
              </a:rPr>
              <a:t>Motor Vehicle Accidents 112 patients PTSD 7.4%  </a:t>
            </a:r>
            <a:r>
              <a:rPr lang="en-MY" dirty="0">
                <a:solidFill>
                  <a:schemeClr val="bg1"/>
                </a:solidFill>
              </a:rPr>
              <a:t>(</a:t>
            </a:r>
            <a:r>
              <a:rPr lang="en-US" b="0" i="0" u="sng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Malays Fam Physician.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2017; 12(3): 2–7)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B71888-75D2-9CA1-7372-94926C81529C}"/>
              </a:ext>
            </a:extLst>
          </p:cNvPr>
          <p:cNvSpPr txBox="1"/>
          <p:nvPr/>
        </p:nvSpPr>
        <p:spPr>
          <a:xfrm>
            <a:off x="8563096" y="3014802"/>
            <a:ext cx="3275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Depersonalization </a:t>
            </a:r>
          </a:p>
          <a:p>
            <a:r>
              <a:rPr lang="en-US" sz="2000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Detached from yourself</a:t>
            </a:r>
            <a:r>
              <a:rPr lang="en-US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.</a:t>
            </a:r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D8249-B513-4322-FF47-F82F960DC3D5}"/>
              </a:ext>
            </a:extLst>
          </p:cNvPr>
          <p:cNvSpPr txBox="1"/>
          <p:nvPr/>
        </p:nvSpPr>
        <p:spPr>
          <a:xfrm>
            <a:off x="8563096" y="3783648"/>
            <a:ext cx="3628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Derealization</a:t>
            </a:r>
          </a:p>
          <a:p>
            <a:r>
              <a:rPr lang="en-US" sz="2000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world around you isn’t real</a:t>
            </a:r>
            <a:r>
              <a:rPr lang="en-US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7994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CBDCCB-6937-8F89-44D1-9FAD968F4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6" r="7725"/>
          <a:stretch/>
        </p:blipFill>
        <p:spPr>
          <a:xfrm>
            <a:off x="508000" y="180388"/>
            <a:ext cx="11318240" cy="64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6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DEB5D1-1120-BE30-5646-EB04E903BE99}"/>
              </a:ext>
            </a:extLst>
          </p:cNvPr>
          <p:cNvSpPr txBox="1"/>
          <p:nvPr/>
        </p:nvSpPr>
        <p:spPr>
          <a:xfrm>
            <a:off x="3596640" y="477520"/>
            <a:ext cx="4541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/>
              <a:t>Overcoming Trauma</a:t>
            </a:r>
          </a:p>
          <a:p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134219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4E9042-AE0C-B919-8A7F-1AF7CEEC7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92667"/>
              </p:ext>
            </p:extLst>
          </p:nvPr>
        </p:nvGraphicFramePr>
        <p:xfrm>
          <a:off x="1102360" y="202048"/>
          <a:ext cx="10403840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3840">
                  <a:extLst>
                    <a:ext uri="{9D8B030D-6E8A-4147-A177-3AD203B41FA5}">
                      <a16:colId xmlns:a16="http://schemas.microsoft.com/office/drawing/2014/main" val="1582178405"/>
                    </a:ext>
                  </a:extLst>
                </a:gridCol>
              </a:tblGrid>
              <a:tr h="5130800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352388"/>
                  </a:ext>
                </a:extLst>
              </a:tr>
            </a:tbl>
          </a:graphicData>
        </a:graphic>
      </p:graphicFrame>
      <p:pic>
        <p:nvPicPr>
          <p:cNvPr id="6" name="Graphic 5" descr="Skull with solid fill">
            <a:extLst>
              <a:ext uri="{FF2B5EF4-FFF2-40B4-BE49-F238E27FC236}">
                <a16:creationId xmlns:a16="http://schemas.microsoft.com/office/drawing/2014/main" id="{55A019BE-6B57-35B0-D2FB-0988059B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2080" y="3540760"/>
            <a:ext cx="914400" cy="914400"/>
          </a:xfrm>
          <a:prstGeom prst="rect">
            <a:avLst/>
          </a:prstGeom>
        </p:spPr>
      </p:pic>
      <p:pic>
        <p:nvPicPr>
          <p:cNvPr id="8" name="Graphic 7" descr="Butterfly with solid fill">
            <a:extLst>
              <a:ext uri="{FF2B5EF4-FFF2-40B4-BE49-F238E27FC236}">
                <a16:creationId xmlns:a16="http://schemas.microsoft.com/office/drawing/2014/main" id="{FA305DE4-F338-B82C-1253-42D651415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2960" y="1295083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D411E2-9679-14A3-11E9-C2CE58CE9853}"/>
              </a:ext>
            </a:extLst>
          </p:cNvPr>
          <p:cNvSpPr txBox="1"/>
          <p:nvPr/>
        </p:nvSpPr>
        <p:spPr>
          <a:xfrm>
            <a:off x="1102360" y="5332848"/>
            <a:ext cx="10571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Google Sans"/>
              </a:rPr>
              <a:t>“negativity bias” - the capacity to pay attention to negative experiences in order to protect ourselves from harm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3357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9E5696-224A-1B18-CE87-ABD7B5021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9" y="540990"/>
            <a:ext cx="7127349" cy="49784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FED2EE-9785-B13E-2357-7CE9580C5565}"/>
              </a:ext>
            </a:extLst>
          </p:cNvPr>
          <p:cNvSpPr txBox="1"/>
          <p:nvPr/>
        </p:nvSpPr>
        <p:spPr>
          <a:xfrm flipH="1">
            <a:off x="7498078" y="2245360"/>
            <a:ext cx="4297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b="1" dirty="0"/>
              <a:t>Change Perspective :  </a:t>
            </a:r>
            <a:r>
              <a:rPr lang="en-MY" sz="3200" b="1" i="1" dirty="0"/>
              <a:t>Life = Good + Bad +   </a:t>
            </a:r>
          </a:p>
          <a:p>
            <a:r>
              <a:rPr lang="en-MY" sz="3200" b="1" i="1" dirty="0"/>
              <a:t>           Mundane. </a:t>
            </a:r>
          </a:p>
        </p:txBody>
      </p:sp>
    </p:spTree>
    <p:extLst>
      <p:ext uri="{BB962C8B-B14F-4D97-AF65-F5344CB8AC3E}">
        <p14:creationId xmlns:p14="http://schemas.microsoft.com/office/powerpoint/2010/main" val="32550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AECDE4-9F28-643A-088D-4E64BBCE5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83949"/>
            <a:ext cx="8514080" cy="63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3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B09A-0F93-81DA-0C2E-48567213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983071-5BA8-A5A0-BBCF-2B1EF442C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46" y="152400"/>
            <a:ext cx="8768854" cy="6542919"/>
          </a:xfrm>
        </p:spPr>
      </p:pic>
    </p:spTree>
    <p:extLst>
      <p:ext uri="{BB962C8B-B14F-4D97-AF65-F5344CB8AC3E}">
        <p14:creationId xmlns:p14="http://schemas.microsoft.com/office/powerpoint/2010/main" val="97995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B532-8CD9-C6BD-EB53-D11A752D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80" y="164024"/>
            <a:ext cx="10515600" cy="854075"/>
          </a:xfrm>
        </p:spPr>
        <p:txBody>
          <a:bodyPr/>
          <a:lstStyle/>
          <a:p>
            <a:pPr algn="ctr"/>
            <a:r>
              <a:rPr lang="en-MY" b="1" dirty="0"/>
              <a:t>THE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52E1-A4F3-6060-6DC7-1A6876DB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4268"/>
            <a:ext cx="11877040" cy="1569660"/>
          </a:xfrm>
        </p:spPr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memory records are fragmented and disorganized 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Google Sans"/>
              </a:rPr>
              <a:t>(examples)</a:t>
            </a:r>
          </a:p>
          <a:p>
            <a:r>
              <a:rPr lang="en-US" sz="2800" b="0" i="0" dirty="0">
                <a:solidFill>
                  <a:srgbClr val="4D5156"/>
                </a:solidFill>
                <a:effectLst/>
                <a:latin typeface="Google Sans"/>
              </a:rPr>
              <a:t>Dissociative amnesia </a:t>
            </a:r>
            <a:r>
              <a:rPr lang="en-US" sz="2800" dirty="0">
                <a:solidFill>
                  <a:srgbClr val="4D5156"/>
                </a:solidFill>
                <a:latin typeface="Google Sans"/>
              </a:rPr>
              <a:t>: 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you may forget or block out a memory from the  incident 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Google Sans"/>
              </a:rPr>
              <a:t>(examples)</a:t>
            </a: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B89D4344-9915-4EA7-201E-14185DD20CFE}"/>
              </a:ext>
            </a:extLst>
          </p:cNvPr>
          <p:cNvSpPr/>
          <p:nvPr/>
        </p:nvSpPr>
        <p:spPr>
          <a:xfrm>
            <a:off x="9377680" y="3742916"/>
            <a:ext cx="1696720" cy="1569659"/>
          </a:xfrm>
          <a:prstGeom prst="corner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615A9A97-7DC6-5F99-2C54-E04C98871D37}"/>
              </a:ext>
            </a:extLst>
          </p:cNvPr>
          <p:cNvSpPr/>
          <p:nvPr/>
        </p:nvSpPr>
        <p:spPr>
          <a:xfrm rot="10800000">
            <a:off x="9895180" y="3742914"/>
            <a:ext cx="1459970" cy="1564389"/>
          </a:xfrm>
          <a:prstGeom prst="corner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89DA3346-F544-8A38-176B-3AE48E310304}"/>
              </a:ext>
            </a:extLst>
          </p:cNvPr>
          <p:cNvSpPr/>
          <p:nvPr/>
        </p:nvSpPr>
        <p:spPr>
          <a:xfrm>
            <a:off x="836850" y="3840480"/>
            <a:ext cx="1556489" cy="1299879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078C98-8490-02B8-9978-AC863EAE3FFF}"/>
              </a:ext>
            </a:extLst>
          </p:cNvPr>
          <p:cNvSpPr txBox="1"/>
          <p:nvPr/>
        </p:nvSpPr>
        <p:spPr>
          <a:xfrm>
            <a:off x="1036320" y="6179742"/>
            <a:ext cx="205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4"/>
                </a:solidFill>
                <a:latin typeface="Google Sans"/>
              </a:rPr>
              <a:t>Cold Memory</a:t>
            </a:r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C4C232AC-424A-CF98-2D00-C90A17A81DF9}"/>
              </a:ext>
            </a:extLst>
          </p:cNvPr>
          <p:cNvSpPr/>
          <p:nvPr/>
        </p:nvSpPr>
        <p:spPr>
          <a:xfrm rot="10800000">
            <a:off x="4782642" y="3589463"/>
            <a:ext cx="1459970" cy="1513759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9ED1E0-3050-E223-A4A5-C3A2873951CD}"/>
              </a:ext>
            </a:extLst>
          </p:cNvPr>
          <p:cNvSpPr txBox="1"/>
          <p:nvPr/>
        </p:nvSpPr>
        <p:spPr>
          <a:xfrm>
            <a:off x="4686024" y="6104927"/>
            <a:ext cx="3187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4"/>
                </a:solidFill>
                <a:latin typeface="Google Sans"/>
              </a:rPr>
              <a:t> (Triggers) Hot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15C3C0-9F49-1AF5-0F61-DE0D3BDD16EC}"/>
              </a:ext>
            </a:extLst>
          </p:cNvPr>
          <p:cNvSpPr txBox="1"/>
          <p:nvPr/>
        </p:nvSpPr>
        <p:spPr>
          <a:xfrm>
            <a:off x="9019890" y="6031210"/>
            <a:ext cx="2674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4"/>
                </a:solidFill>
                <a:latin typeface="Google Sans"/>
              </a:rPr>
              <a:t> Integrated Memory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1C8FD83-3C05-3D47-4748-30FDADA956EB}"/>
              </a:ext>
            </a:extLst>
          </p:cNvPr>
          <p:cNvSpPr/>
          <p:nvPr/>
        </p:nvSpPr>
        <p:spPr>
          <a:xfrm>
            <a:off x="7175964" y="4264798"/>
            <a:ext cx="1676400" cy="27431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07B7D5-D997-9B8E-58FC-99A7F24538B0}"/>
              </a:ext>
            </a:extLst>
          </p:cNvPr>
          <p:cNvSpPr txBox="1"/>
          <p:nvPr/>
        </p:nvSpPr>
        <p:spPr>
          <a:xfrm>
            <a:off x="849019" y="2638197"/>
            <a:ext cx="154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/>
              <a:t>Context; facts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F3E4D2-DB0F-CB3B-6EA2-4B5AEAB77427}"/>
              </a:ext>
            </a:extLst>
          </p:cNvPr>
          <p:cNvSpPr txBox="1"/>
          <p:nvPr/>
        </p:nvSpPr>
        <p:spPr>
          <a:xfrm>
            <a:off x="4686024" y="2019803"/>
            <a:ext cx="2926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sensory details, emotions, </a:t>
            </a:r>
          </a:p>
          <a:p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and physiological reactions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40690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 animBg="1"/>
      <p:bldP spid="18" grpId="0"/>
      <p:bldP spid="19" grpId="0"/>
      <p:bldP spid="20" grpId="0" animBg="1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2F3D-194E-34E4-3492-62B4F300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12084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>
                <a:latin typeface="+mn-lt"/>
              </a:rPr>
              <a:t>Activity 1: </a:t>
            </a:r>
            <a:br>
              <a:rPr lang="en-MY" dirty="0">
                <a:latin typeface="+mn-lt"/>
              </a:rPr>
            </a:br>
            <a:br>
              <a:rPr lang="en-MY" dirty="0">
                <a:latin typeface="+mn-lt"/>
              </a:rPr>
            </a:br>
            <a:r>
              <a:rPr lang="en-MY" dirty="0">
                <a:latin typeface="+mn-lt"/>
              </a:rPr>
              <a:t>For a fulfilling life, </a:t>
            </a:r>
            <a:br>
              <a:rPr lang="en-MY" dirty="0">
                <a:latin typeface="+mn-lt"/>
              </a:rPr>
            </a:br>
            <a:r>
              <a:rPr lang="en-MY" dirty="0">
                <a:latin typeface="+mn-lt"/>
              </a:rPr>
              <a:t>what do you want and need? </a:t>
            </a:r>
            <a:br>
              <a:rPr lang="en-MY" dirty="0"/>
            </a:br>
            <a:br>
              <a:rPr lang="en-MY" dirty="0"/>
            </a:br>
            <a:br>
              <a:rPr lang="en-MY" dirty="0"/>
            </a:br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33477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26F9-A007-F2EE-890A-AFA6E0A6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803" y="2186279"/>
            <a:ext cx="3115078" cy="1049235"/>
          </a:xfrm>
        </p:spPr>
        <p:txBody>
          <a:bodyPr/>
          <a:lstStyle/>
          <a:p>
            <a:r>
              <a:rPr lang="en-MY" dirty="0"/>
              <a:t>Let’s practise </a:t>
            </a:r>
          </a:p>
        </p:txBody>
      </p:sp>
    </p:spTree>
    <p:extLst>
      <p:ext uri="{BB962C8B-B14F-4D97-AF65-F5344CB8AC3E}">
        <p14:creationId xmlns:p14="http://schemas.microsoft.com/office/powerpoint/2010/main" val="249040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767F-C9EE-E7C5-226C-9593F5ED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Grounding - </a:t>
            </a:r>
            <a:r>
              <a:rPr lang="en-MY" cap="none" dirty="0"/>
              <a:t>reducing hyperarousal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2C507-B677-E591-DB33-FA08CA08E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3200" dirty="0"/>
              <a:t>1. Deep Breathing </a:t>
            </a:r>
          </a:p>
          <a:p>
            <a:r>
              <a:rPr lang="en-MY" sz="3200" dirty="0"/>
              <a:t>2. Stretching</a:t>
            </a:r>
          </a:p>
          <a:p>
            <a:r>
              <a:rPr lang="en-MY" sz="3200" dirty="0"/>
              <a:t>3. Distract</a:t>
            </a:r>
          </a:p>
          <a:p>
            <a:r>
              <a:rPr lang="en-MY" sz="3200" dirty="0"/>
              <a:t>4. Let the thoughts flow</a:t>
            </a:r>
          </a:p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07A68-63F1-45B2-2D38-D52D336E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397" y="27943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D2A3-CC9E-91FB-A890-FCB07C61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6519"/>
            <a:ext cx="10850879" cy="1049235"/>
          </a:xfrm>
        </p:spPr>
        <p:txBody>
          <a:bodyPr/>
          <a:lstStyle/>
          <a:p>
            <a:pPr algn="ctr"/>
            <a:r>
              <a:rPr lang="en-MY" dirty="0"/>
              <a:t>WRITTEN Narrative Exposure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E9D6A-C1FC-3BFC-11D2-8B6F742685B6}"/>
              </a:ext>
            </a:extLst>
          </p:cNvPr>
          <p:cNvSpPr txBox="1"/>
          <p:nvPr/>
        </p:nvSpPr>
        <p:spPr>
          <a:xfrm>
            <a:off x="762001" y="1207423"/>
            <a:ext cx="10850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repeated exposure to trauma-related memories allows habituation and eventually extinction to take place over time, leading to reduced anxiety in response to trauma-related stimuli</a:t>
            </a:r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46BB0-F4D9-390B-0B7C-900E5C2B7207}"/>
              </a:ext>
            </a:extLst>
          </p:cNvPr>
          <p:cNvSpPr txBox="1"/>
          <p:nvPr/>
        </p:nvSpPr>
        <p:spPr>
          <a:xfrm>
            <a:off x="243840" y="2276978"/>
            <a:ext cx="118262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1 : client writes about one specific trauma event in great detail, </a:t>
            </a:r>
          </a:p>
          <a:p>
            <a:r>
              <a:rPr lang="en-US" sz="2800" dirty="0"/>
              <a:t>           where &amp; when the event happened </a:t>
            </a:r>
          </a:p>
          <a:p>
            <a:r>
              <a:rPr lang="en-US" sz="2800" dirty="0"/>
              <a:t>           (chunk every 5 mins, then ground 2 mins)</a:t>
            </a:r>
          </a:p>
          <a:p>
            <a:endParaRPr lang="en-US" sz="2800" dirty="0"/>
          </a:p>
          <a:p>
            <a:r>
              <a:rPr lang="en-US" sz="2800" dirty="0"/>
              <a:t>Step 2 : describe feelings, thoughts and sensations that were experienced during the event.</a:t>
            </a:r>
          </a:p>
          <a:p>
            <a:endParaRPr lang="en-US" sz="2800" dirty="0"/>
          </a:p>
          <a:p>
            <a:r>
              <a:rPr lang="en-US" sz="2800" dirty="0"/>
              <a:t>Step 2 : Stop when you reach “Safe Place”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9070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B8B8-3EA8-A7E3-FD5B-8622BD60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432" y="5290098"/>
            <a:ext cx="2504440" cy="513080"/>
          </a:xfrm>
        </p:spPr>
        <p:txBody>
          <a:bodyPr>
            <a:normAutofit fontScale="90000"/>
          </a:bodyPr>
          <a:lstStyle/>
          <a:p>
            <a:r>
              <a:rPr lang="en-MY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D1F4E-BE8B-7899-4974-1CE91CF44653}"/>
              </a:ext>
            </a:extLst>
          </p:cNvPr>
          <p:cNvSpPr txBox="1"/>
          <p:nvPr/>
        </p:nvSpPr>
        <p:spPr>
          <a:xfrm>
            <a:off x="2997200" y="329475"/>
            <a:ext cx="4650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3600" dirty="0"/>
              <a:t>Remember </a:t>
            </a:r>
          </a:p>
          <a:p>
            <a:pPr algn="ctr"/>
            <a:r>
              <a:rPr lang="en-MY" sz="3600" dirty="0"/>
              <a:t>YOU deserve happiness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664F2-9728-CDC4-2EA4-839F74B5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679" y="1917700"/>
            <a:ext cx="4148665" cy="31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4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2849657" y="3246439"/>
            <a:ext cx="3792070" cy="655992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200" b="1" dirty="0">
                <a:latin typeface="+mn-lt"/>
              </a:rPr>
              <a:t>Needs / Wants</a:t>
            </a:r>
            <a:r>
              <a:rPr lang="en-US" altLang="en-US" sz="2800" b="1" dirty="0">
                <a:latin typeface="+mn-lt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82" y="4061621"/>
            <a:ext cx="1303337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24" y="4044953"/>
            <a:ext cx="14859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73176"/>
            <a:ext cx="19050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787288" y="2281926"/>
            <a:ext cx="93728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Arial" panose="020B0604020202020204" pitchFamily="34" charset="0"/>
              </a:rPr>
              <a:t>Live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497093" y="623890"/>
            <a:ext cx="260261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Calibri" panose="020F0502020204030204"/>
                <a:ea typeface="Microsoft YaHei" panose="020B0503020204020204" pitchFamily="34" charset="-122"/>
                <a:cs typeface="Arial" panose="020B0604020202020204" pitchFamily="34" charset="0"/>
              </a:rPr>
              <a:t>Faith/Beliefs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228682" y="5560545"/>
            <a:ext cx="165703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671261" y="5708709"/>
            <a:ext cx="243363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Arial" panose="020B0604020202020204" pitchFamily="34" charset="0"/>
              </a:rPr>
              <a:t>Employment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1" y="3170704"/>
            <a:ext cx="2092744" cy="222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72" y="708422"/>
            <a:ext cx="1676400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20281" y="5395055"/>
            <a:ext cx="1736671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4400" b="1" dirty="0">
                <a:latin typeface="Calibri" panose="020F0502020204030204"/>
                <a:ea typeface="Microsoft YaHei" panose="020B0503020204020204" pitchFamily="34" charset="-122"/>
                <a:cs typeface="Arial" panose="020B0604020202020204" pitchFamily="34" charset="0"/>
              </a:rPr>
              <a:t>Health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316639" y="2325600"/>
            <a:ext cx="1696724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Arial" panose="020B0604020202020204" pitchFamily="34" charset="0"/>
              </a:rPr>
              <a:t>Shelter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4" y="-13604"/>
            <a:ext cx="1978027" cy="211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43" y="346473"/>
            <a:ext cx="1944687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431232" y="2411395"/>
            <a:ext cx="275252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Arial" panose="020B0604020202020204" pitchFamily="34" charset="0"/>
              </a:rPr>
              <a:t>Relationships</a:t>
            </a:r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16" y="3998766"/>
            <a:ext cx="18002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716842" y="5679060"/>
            <a:ext cx="178816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Arial" panose="020B0604020202020204" pitchFamily="34" charset="0"/>
              </a:rPr>
              <a:t>Recreation</a:t>
            </a:r>
          </a:p>
        </p:txBody>
      </p:sp>
      <p:sp>
        <p:nvSpPr>
          <p:cNvPr id="21" name="Rectangle 1"/>
          <p:cNvSpPr txBox="1">
            <a:spLocks noChangeArrowheads="1"/>
          </p:cNvSpPr>
          <p:nvPr/>
        </p:nvSpPr>
        <p:spPr>
          <a:xfrm>
            <a:off x="6758056" y="3226199"/>
            <a:ext cx="3528943" cy="6731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= 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/>
              </a:rPr>
              <a:t>HUMAN RIGHTS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9136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7C56-BFAA-5E2E-7F1E-F8055D2F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83" y="349565"/>
            <a:ext cx="4302761" cy="456562"/>
          </a:xfrm>
        </p:spPr>
        <p:txBody>
          <a:bodyPr>
            <a:normAutofit fontScale="90000"/>
          </a:bodyPr>
          <a:lstStyle/>
          <a:p>
            <a:r>
              <a:rPr lang="en-MY" dirty="0"/>
              <a:t>What is Trauma?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A493D-0A7A-E5BD-2740-88D97EA22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2" y="1723070"/>
            <a:ext cx="2428875" cy="1876425"/>
          </a:xfrm>
          <a:prstGeom prst="rect">
            <a:avLst/>
          </a:prstGeom>
        </p:spPr>
      </p:pic>
      <p:pic>
        <p:nvPicPr>
          <p:cNvPr id="2050" name="Picture 2" descr="Pin on Nznz">
            <a:extLst>
              <a:ext uri="{FF2B5EF4-FFF2-40B4-BE49-F238E27FC236}">
                <a16:creationId xmlns:a16="http://schemas.microsoft.com/office/drawing/2014/main" id="{C0F2F62A-5254-350B-21E4-F9C69725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48" y="20189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157CD9-6B97-49B3-5AB2-DD99A8670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" y="4560885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B4D0AA-2FD4-1B12-BAC1-A617F69CE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252" y="4669155"/>
            <a:ext cx="2847975" cy="1600200"/>
          </a:xfrm>
          <a:prstGeom prst="rect">
            <a:avLst/>
          </a:prstGeom>
        </p:spPr>
      </p:pic>
      <p:pic>
        <p:nvPicPr>
          <p:cNvPr id="2052" name="Picture 4" descr="Victims Of Rape &amp; Sodomy">
            <a:extLst>
              <a:ext uri="{FF2B5EF4-FFF2-40B4-BE49-F238E27FC236}">
                <a16:creationId xmlns:a16="http://schemas.microsoft.com/office/drawing/2014/main" id="{47430F8F-A327-9796-D44C-53A2F33C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4" y="2018981"/>
            <a:ext cx="310556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762D3-A8BD-1BC0-7F62-768995B9C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304" y="4645978"/>
            <a:ext cx="2638425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CDBE99-6950-B762-BD53-37A779C739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7070" y="2190431"/>
            <a:ext cx="2324100" cy="1971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9643A8-6562-FCEF-30E2-C6953BC265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5956" y="4560884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88B34-CA62-8058-DD11-8561E61379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127" y="3200081"/>
            <a:ext cx="2381250" cy="1924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5BE5C9-E55C-5800-6EE6-01BA7CD0318A}"/>
              </a:ext>
            </a:extLst>
          </p:cNvPr>
          <p:cNvSpPr txBox="1"/>
          <p:nvPr/>
        </p:nvSpPr>
        <p:spPr>
          <a:xfrm>
            <a:off x="5979159" y="902065"/>
            <a:ext cx="192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600" dirty="0"/>
              <a:t>complex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47181-1B64-31A3-B5ED-3F28507107D2}"/>
              </a:ext>
            </a:extLst>
          </p:cNvPr>
          <p:cNvSpPr txBox="1"/>
          <p:nvPr/>
        </p:nvSpPr>
        <p:spPr>
          <a:xfrm>
            <a:off x="563879" y="945292"/>
            <a:ext cx="192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600" dirty="0"/>
              <a:t>Acute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6CBD4-4BDC-32CE-F974-0735EF9F5823}"/>
              </a:ext>
            </a:extLst>
          </p:cNvPr>
          <p:cNvSpPr txBox="1"/>
          <p:nvPr/>
        </p:nvSpPr>
        <p:spPr>
          <a:xfrm>
            <a:off x="3482547" y="902064"/>
            <a:ext cx="1604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600" dirty="0"/>
              <a:t>chronic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A5354-E77A-C87E-F652-DF07FB818CEE}"/>
              </a:ext>
            </a:extLst>
          </p:cNvPr>
          <p:cNvSpPr txBox="1"/>
          <p:nvPr/>
        </p:nvSpPr>
        <p:spPr>
          <a:xfrm>
            <a:off x="9338092" y="1083791"/>
            <a:ext cx="2428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600" dirty="0"/>
              <a:t>vicarious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01557-EB8A-0F9B-42C1-B30F37897EF5}"/>
              </a:ext>
            </a:extLst>
          </p:cNvPr>
          <p:cNvSpPr txBox="1"/>
          <p:nvPr/>
        </p:nvSpPr>
        <p:spPr>
          <a:xfrm>
            <a:off x="3874135" y="354586"/>
            <a:ext cx="8341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An emotional response to a terrible event (APA)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40422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E3DE-646D-98BB-F3D1-43304492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520" y="1899285"/>
            <a:ext cx="5044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IMPACT OF TRAUMA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22629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BFCD-0407-93B0-9305-3BC7335F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671" y="263741"/>
            <a:ext cx="6281339" cy="701675"/>
          </a:xfrm>
        </p:spPr>
        <p:txBody>
          <a:bodyPr>
            <a:normAutofit/>
          </a:bodyPr>
          <a:lstStyle/>
          <a:p>
            <a:r>
              <a:rPr lang="en-MY" dirty="0"/>
              <a:t>impact of traumatic events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0D38CC-A99B-5F30-99C1-A1E4BD09E103}"/>
              </a:ext>
            </a:extLst>
          </p:cNvPr>
          <p:cNvSpPr/>
          <p:nvPr/>
        </p:nvSpPr>
        <p:spPr>
          <a:xfrm>
            <a:off x="1610360" y="1473200"/>
            <a:ext cx="1437640" cy="172656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DD7370-7FA8-894E-EB24-9D81678AD08C}"/>
              </a:ext>
            </a:extLst>
          </p:cNvPr>
          <p:cNvCxnSpPr>
            <a:cxnSpLocks/>
          </p:cNvCxnSpPr>
          <p:nvPr/>
        </p:nvCxnSpPr>
        <p:spPr>
          <a:xfrm flipH="1">
            <a:off x="1788160" y="2413633"/>
            <a:ext cx="525780" cy="426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E648CD-2386-628D-C1AE-615D147E6FCB}"/>
              </a:ext>
            </a:extLst>
          </p:cNvPr>
          <p:cNvCxnSpPr>
            <a:cxnSpLocks/>
          </p:cNvCxnSpPr>
          <p:nvPr/>
        </p:nvCxnSpPr>
        <p:spPr>
          <a:xfrm>
            <a:off x="2453186" y="2467773"/>
            <a:ext cx="284115" cy="372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BA6CB3-0668-D411-36CC-741E8C7C19C7}"/>
              </a:ext>
            </a:extLst>
          </p:cNvPr>
          <p:cNvCxnSpPr>
            <a:cxnSpLocks/>
          </p:cNvCxnSpPr>
          <p:nvPr/>
        </p:nvCxnSpPr>
        <p:spPr>
          <a:xfrm flipH="1" flipV="1">
            <a:off x="1788160" y="1828484"/>
            <a:ext cx="525780" cy="366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302241A-D6D7-CA1E-3B51-A783CD87C3AD}"/>
              </a:ext>
            </a:extLst>
          </p:cNvPr>
          <p:cNvSpPr/>
          <p:nvPr/>
        </p:nvSpPr>
        <p:spPr>
          <a:xfrm>
            <a:off x="3894099" y="1039028"/>
            <a:ext cx="4033053" cy="3339932"/>
          </a:xfrm>
          <a:prstGeom prst="ellipse">
            <a:avLst/>
          </a:prstGeom>
          <a:solidFill>
            <a:srgbClr val="F438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8F0A16-B6CD-B9DE-F0AF-89B3DBF2FD88}"/>
              </a:ext>
            </a:extLst>
          </p:cNvPr>
          <p:cNvCxnSpPr>
            <a:cxnSpLocks/>
          </p:cNvCxnSpPr>
          <p:nvPr/>
        </p:nvCxnSpPr>
        <p:spPr>
          <a:xfrm>
            <a:off x="2308406" y="2497662"/>
            <a:ext cx="21226" cy="540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411540-BC08-F01C-7B30-9E88B397A1FE}"/>
              </a:ext>
            </a:extLst>
          </p:cNvPr>
          <p:cNvCxnSpPr>
            <a:cxnSpLocks/>
          </p:cNvCxnSpPr>
          <p:nvPr/>
        </p:nvCxnSpPr>
        <p:spPr>
          <a:xfrm flipV="1">
            <a:off x="2466340" y="1879284"/>
            <a:ext cx="270961" cy="467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5DDC7E-DD6B-E41F-E03D-AA2E81466E31}"/>
              </a:ext>
            </a:extLst>
          </p:cNvPr>
          <p:cNvCxnSpPr>
            <a:cxnSpLocks/>
          </p:cNvCxnSpPr>
          <p:nvPr/>
        </p:nvCxnSpPr>
        <p:spPr>
          <a:xfrm flipV="1">
            <a:off x="5831840" y="1398423"/>
            <a:ext cx="449558" cy="109923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CDF7DF-6E19-4140-EEAD-C2B5B63856EA}"/>
              </a:ext>
            </a:extLst>
          </p:cNvPr>
          <p:cNvCxnSpPr>
            <a:cxnSpLocks/>
          </p:cNvCxnSpPr>
          <p:nvPr/>
        </p:nvCxnSpPr>
        <p:spPr>
          <a:xfrm flipV="1">
            <a:off x="5831840" y="2222996"/>
            <a:ext cx="1346444" cy="38501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2691258-F997-4AC0-AE0D-00252C4B52EC}"/>
              </a:ext>
            </a:extLst>
          </p:cNvPr>
          <p:cNvCxnSpPr>
            <a:cxnSpLocks/>
          </p:cNvCxnSpPr>
          <p:nvPr/>
        </p:nvCxnSpPr>
        <p:spPr>
          <a:xfrm flipH="1">
            <a:off x="4287969" y="2708994"/>
            <a:ext cx="1289871" cy="685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477775-4365-C5D1-E93C-B950952A7D45}"/>
              </a:ext>
            </a:extLst>
          </p:cNvPr>
          <p:cNvCxnSpPr>
            <a:cxnSpLocks/>
          </p:cNvCxnSpPr>
          <p:nvPr/>
        </p:nvCxnSpPr>
        <p:spPr>
          <a:xfrm>
            <a:off x="5831840" y="2777506"/>
            <a:ext cx="760637" cy="95192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F4A0649-56C5-5D2A-0E21-723E8CE3F5B8}"/>
              </a:ext>
            </a:extLst>
          </p:cNvPr>
          <p:cNvSpPr txBox="1"/>
          <p:nvPr/>
        </p:nvSpPr>
        <p:spPr>
          <a:xfrm flipH="1">
            <a:off x="8255000" y="1439718"/>
            <a:ext cx="3309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/>
              <a:t>Overstimulation of the Nervous System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35BA35-6D1C-C683-A7F6-3E034920F433}"/>
              </a:ext>
            </a:extLst>
          </p:cNvPr>
          <p:cNvSpPr txBox="1"/>
          <p:nvPr/>
        </p:nvSpPr>
        <p:spPr>
          <a:xfrm>
            <a:off x="8255000" y="2438011"/>
            <a:ext cx="346964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Hyperarousal </a:t>
            </a:r>
          </a:p>
          <a:p>
            <a:endParaRPr lang="en-US" dirty="0"/>
          </a:p>
          <a:p>
            <a:r>
              <a:rPr lang="en-US" sz="2000" dirty="0"/>
              <a:t>fight-flight mode -  anxiety, panic, anger, hyperactivity, and restlessness. </a:t>
            </a:r>
            <a:endParaRPr lang="en-MY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A5C98D-FCDD-3AE1-F438-A453911FE3F6}"/>
              </a:ext>
            </a:extLst>
          </p:cNvPr>
          <p:cNvSpPr txBox="1"/>
          <p:nvPr/>
        </p:nvSpPr>
        <p:spPr>
          <a:xfrm>
            <a:off x="6592477" y="4654063"/>
            <a:ext cx="2637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/>
              <a:t>Hypoarousal</a:t>
            </a:r>
            <a:r>
              <a:rPr lang="en-US" sz="2800" b="1" i="1" dirty="0"/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B2BA87-E9B7-2DC4-3329-0D45E3B78070}"/>
              </a:ext>
            </a:extLst>
          </p:cNvPr>
          <p:cNvSpPr txBox="1"/>
          <p:nvPr/>
        </p:nvSpPr>
        <p:spPr>
          <a:xfrm>
            <a:off x="6484913" y="5240421"/>
            <a:ext cx="483108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depression, fatigue, dissociation, disconnection, “zoning out,” and lethargy. </a:t>
            </a:r>
          </a:p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67484B-8C6A-BDCB-2858-0EA72A2B77B9}"/>
              </a:ext>
            </a:extLst>
          </p:cNvPr>
          <p:cNvSpPr txBox="1"/>
          <p:nvPr/>
        </p:nvSpPr>
        <p:spPr>
          <a:xfrm flipH="1">
            <a:off x="1352956" y="3467823"/>
            <a:ext cx="2484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/>
              <a:t>Self-regulate</a:t>
            </a:r>
            <a:r>
              <a:rPr lang="en-MY" dirty="0"/>
              <a:t>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964EF2E-5D22-4E5B-AB6D-FD5F012AA8D5}"/>
              </a:ext>
            </a:extLst>
          </p:cNvPr>
          <p:cNvCxnSpPr>
            <a:cxnSpLocks/>
          </p:cNvCxnSpPr>
          <p:nvPr/>
        </p:nvCxnSpPr>
        <p:spPr>
          <a:xfrm flipH="1">
            <a:off x="7438576" y="2608012"/>
            <a:ext cx="687888" cy="210878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1" grpId="0"/>
      <p:bldP spid="43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D987F7-0E3F-4E5D-A6A7-49066EB3A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9" y="152401"/>
            <a:ext cx="3385064" cy="6783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318D85-1CAC-4E37-9D2F-3D666D38BA34}"/>
              </a:ext>
            </a:extLst>
          </p:cNvPr>
          <p:cNvSpPr txBox="1"/>
          <p:nvPr/>
        </p:nvSpPr>
        <p:spPr>
          <a:xfrm flipH="1">
            <a:off x="3931180" y="2325949"/>
            <a:ext cx="2067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/>
              <a:t>Run or Fight</a:t>
            </a:r>
          </a:p>
          <a:p>
            <a:r>
              <a:rPr lang="en-MY" sz="2400" dirty="0"/>
              <a:t>- heartbeat increase, BP increase, heart attack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5CFB7-CDA0-4D03-9AED-D4DA97806C80}"/>
              </a:ext>
            </a:extLst>
          </p:cNvPr>
          <p:cNvSpPr/>
          <p:nvPr/>
        </p:nvSpPr>
        <p:spPr>
          <a:xfrm>
            <a:off x="3702129" y="226381"/>
            <a:ext cx="2894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dirty="0"/>
              <a:t>Cardiovascular System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A4A820-59DD-4FEE-9C21-1DBD9994A94B}"/>
              </a:ext>
            </a:extLst>
          </p:cNvPr>
          <p:cNvSpPr/>
          <p:nvPr/>
        </p:nvSpPr>
        <p:spPr>
          <a:xfrm>
            <a:off x="9973919" y="201967"/>
            <a:ext cx="2018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MY" sz="3200" dirty="0">
                <a:solidFill>
                  <a:srgbClr val="444444"/>
                </a:solidFill>
                <a:latin typeface="ProximaNova"/>
              </a:rPr>
              <a:t>Endocrine system</a:t>
            </a:r>
            <a:endParaRPr lang="en-MY" sz="3200" b="0" i="0" dirty="0">
              <a:solidFill>
                <a:srgbClr val="444444"/>
              </a:solidFill>
              <a:effectLst/>
              <a:latin typeface="ProximaNov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44BE0D-8DFD-4378-A38C-6C5A8A9CA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51" y="201966"/>
            <a:ext cx="3266840" cy="66560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65939-277E-4CCC-AFAA-1A2310693F66}"/>
              </a:ext>
            </a:extLst>
          </p:cNvPr>
          <p:cNvSpPr txBox="1"/>
          <p:nvPr/>
        </p:nvSpPr>
        <p:spPr>
          <a:xfrm>
            <a:off x="9020175" y="2389879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trigger endocrine and immune problems e.g. chronic autoimmune illnesses, heart attack, diabetes, stroke, and even cancer.</a:t>
            </a:r>
            <a:endParaRPr lang="en-MY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47CDD-0855-441D-9C3F-DCB96F888903}"/>
              </a:ext>
            </a:extLst>
          </p:cNvPr>
          <p:cNvSpPr/>
          <p:nvPr/>
        </p:nvSpPr>
        <p:spPr>
          <a:xfrm>
            <a:off x="3123785" y="5492234"/>
            <a:ext cx="3767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adrenaline, noradrenaline and cortisol</a:t>
            </a:r>
          </a:p>
        </p:txBody>
      </p:sp>
    </p:spTree>
    <p:extLst>
      <p:ext uri="{BB962C8B-B14F-4D97-AF65-F5344CB8AC3E}">
        <p14:creationId xmlns:p14="http://schemas.microsoft.com/office/powerpoint/2010/main" val="22435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D89BC-F1CB-46DA-B620-716337279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6" y="94269"/>
            <a:ext cx="293217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2C539E-7EC2-417A-BFD7-9F0455CCC2D0}"/>
              </a:ext>
            </a:extLst>
          </p:cNvPr>
          <p:cNvSpPr/>
          <p:nvPr/>
        </p:nvSpPr>
        <p:spPr>
          <a:xfrm>
            <a:off x="2923497" y="656846"/>
            <a:ext cx="3345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/>
              <a:t>Musculoskeletal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58BB99-9E30-410A-BBA8-9129EDB1D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03" y="240526"/>
            <a:ext cx="2695413" cy="657097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FBD621C-5CC6-4791-A909-6E991657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552" y="656846"/>
            <a:ext cx="3329008" cy="660051"/>
          </a:xfrm>
        </p:spPr>
        <p:txBody>
          <a:bodyPr>
            <a:noAutofit/>
          </a:bodyPr>
          <a:lstStyle/>
          <a:p>
            <a:r>
              <a:rPr lang="en-MY" b="1" cap="none" dirty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MY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strointestinal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5A24B8-6E95-40A9-A967-3F694EAA0C87}"/>
              </a:ext>
            </a:extLst>
          </p:cNvPr>
          <p:cNvSpPr/>
          <p:nvPr/>
        </p:nvSpPr>
        <p:spPr>
          <a:xfrm>
            <a:off x="3370971" y="1804197"/>
            <a:ext cx="21305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dirty="0"/>
              <a:t>Tensed muscles</a:t>
            </a:r>
          </a:p>
          <a:p>
            <a:r>
              <a:rPr lang="en-MY" sz="2400" dirty="0"/>
              <a:t>Migraine</a:t>
            </a:r>
          </a:p>
          <a:p>
            <a:r>
              <a:rPr lang="en-MY" sz="2400" dirty="0"/>
              <a:t>Back pain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A425E4-0917-4C77-AADD-5E9723FB92E9}"/>
              </a:ext>
            </a:extLst>
          </p:cNvPr>
          <p:cNvSpPr/>
          <p:nvPr/>
        </p:nvSpPr>
        <p:spPr>
          <a:xfrm>
            <a:off x="8760416" y="1897669"/>
            <a:ext cx="32443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Brain – stomach communication :</a:t>
            </a:r>
          </a:p>
          <a:p>
            <a:r>
              <a:rPr lang="en-US" sz="2400" dirty="0"/>
              <a:t>“Butterflies in tummy”</a:t>
            </a:r>
          </a:p>
          <a:p>
            <a:r>
              <a:rPr lang="en-US" sz="2400" dirty="0" err="1"/>
              <a:t>Stomache</a:t>
            </a:r>
            <a:r>
              <a:rPr lang="en-US" sz="2400" dirty="0"/>
              <a:t> </a:t>
            </a:r>
          </a:p>
          <a:p>
            <a:r>
              <a:rPr lang="en-US" sz="2400" dirty="0"/>
              <a:t>Bloating</a:t>
            </a:r>
          </a:p>
          <a:p>
            <a:r>
              <a:rPr lang="en-US" sz="2400" dirty="0" err="1"/>
              <a:t>Chamges</a:t>
            </a:r>
            <a:r>
              <a:rPr lang="en-US" sz="2400" dirty="0"/>
              <a:t> in Gut bacteria Acid Reflux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4624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A7A589-F84A-452B-A6C1-DC61D1F3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8" y="644268"/>
            <a:ext cx="2976881" cy="611268"/>
          </a:xfrm>
        </p:spPr>
        <p:txBody>
          <a:bodyPr>
            <a:normAutofit fontScale="90000"/>
          </a:bodyPr>
          <a:lstStyle/>
          <a:p>
            <a:r>
              <a:rPr lang="en-MY" sz="3600" b="1" cap="none" dirty="0">
                <a:latin typeface="+mn-lt"/>
              </a:rPr>
              <a:t>Reproductive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5BD36-DEC1-4418-A5FB-5E731C7DFC9A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2" y="0"/>
            <a:ext cx="454152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76FF38-7A41-4C93-AEAD-E5A9C06D075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2" y="0"/>
            <a:ext cx="446371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13D5E2-D5EC-42E6-81DF-881A9E48E85D}"/>
              </a:ext>
            </a:extLst>
          </p:cNvPr>
          <p:cNvSpPr/>
          <p:nvPr/>
        </p:nvSpPr>
        <p:spPr>
          <a:xfrm>
            <a:off x="4202974" y="4042843"/>
            <a:ext cx="37860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Lower libido, erectile dysfunction, infertility, maternal stress, STD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56444907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7365</TotalTime>
  <Words>481</Words>
  <Application>Microsoft Office PowerPoint</Application>
  <PresentationFormat>Widescreen</PresentationFormat>
  <Paragraphs>99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Gill Sans MT</vt:lpstr>
      <vt:lpstr>Google Sans</vt:lpstr>
      <vt:lpstr>Lato</vt:lpstr>
      <vt:lpstr>ProximaNova</vt:lpstr>
      <vt:lpstr>Times New Roman</vt:lpstr>
      <vt:lpstr>Wingdings</vt:lpstr>
      <vt:lpstr>Gallery</vt:lpstr>
      <vt:lpstr>PowerPoint Presentation</vt:lpstr>
      <vt:lpstr>Activity 1:   For a fulfilling life,  what do you want and need?     </vt:lpstr>
      <vt:lpstr>Needs / Wants </vt:lpstr>
      <vt:lpstr>What is Trauma? </vt:lpstr>
      <vt:lpstr>IMPACT OF TRAUMA</vt:lpstr>
      <vt:lpstr>impact of traumatic events</vt:lpstr>
      <vt:lpstr>PowerPoint Presentation</vt:lpstr>
      <vt:lpstr>gastrointestinal</vt:lpstr>
      <vt:lpstr>Reproductive Health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Memory</vt:lpstr>
      <vt:lpstr>Let’s practise </vt:lpstr>
      <vt:lpstr>Grounding - reducing hyperarousal</vt:lpstr>
      <vt:lpstr>WRITTEN Narrative Exposure Therapy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 yacob</dc:creator>
  <cp:lastModifiedBy>lina yacob</cp:lastModifiedBy>
  <cp:revision>93</cp:revision>
  <dcterms:created xsi:type="dcterms:W3CDTF">2023-08-14T05:34:19Z</dcterms:created>
  <dcterms:modified xsi:type="dcterms:W3CDTF">2023-10-20T22:11:53Z</dcterms:modified>
</cp:coreProperties>
</file>